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58" r:id="rId3"/>
    <p:sldMasterId id="2147483667" r:id="rId4"/>
  </p:sldMasterIdLst>
  <p:notesMasterIdLst>
    <p:notesMasterId r:id="rId23"/>
  </p:notesMasterIdLst>
  <p:sldIdLst>
    <p:sldId id="269" r:id="rId5"/>
    <p:sldId id="257" r:id="rId6"/>
    <p:sldId id="268" r:id="rId7"/>
    <p:sldId id="276" r:id="rId8"/>
    <p:sldId id="260" r:id="rId9"/>
    <p:sldId id="271" r:id="rId10"/>
    <p:sldId id="273" r:id="rId11"/>
    <p:sldId id="263" r:id="rId12"/>
    <p:sldId id="264" r:id="rId13"/>
    <p:sldId id="274" r:id="rId14"/>
    <p:sldId id="275" r:id="rId15"/>
    <p:sldId id="277" r:id="rId16"/>
    <p:sldId id="278" r:id="rId17"/>
    <p:sldId id="279" r:id="rId18"/>
    <p:sldId id="1221" r:id="rId19"/>
    <p:sldId id="272" r:id="rId20"/>
    <p:sldId id="1230" r:id="rId21"/>
    <p:sldId id="1201"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1">
          <p15:clr>
            <a:srgbClr val="A4A3A4"/>
          </p15:clr>
        </p15:guide>
        <p15:guide id="2" pos="2106">
          <p15:clr>
            <a:srgbClr val="A4A3A4"/>
          </p15:clr>
        </p15:guide>
        <p15:guide id="3" orient="horz" pos="1717">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8IMSroJiqxc8vaCcPuGqKNXe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53" y="-317"/>
      </p:cViewPr>
      <p:guideLst>
        <p:guide orient="horz" pos="1661"/>
        <p:guide pos="2106"/>
        <p:guide orient="horz" pos="17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CC1C8D69-5A40-7813-15A1-1F75D41300DF}"/>
            </a:ext>
          </a:extLst>
        </p:cNvPr>
        <p:cNvGrpSpPr/>
        <p:nvPr/>
      </p:nvGrpSpPr>
      <p:grpSpPr>
        <a:xfrm>
          <a:off x="0" y="0"/>
          <a:ext cx="0" cy="0"/>
          <a:chOff x="0" y="0"/>
          <a:chExt cx="0" cy="0"/>
        </a:xfrm>
      </p:grpSpPr>
      <p:sp>
        <p:nvSpPr>
          <p:cNvPr id="67" name="Google Shape;67;p1:notes">
            <a:extLst>
              <a:ext uri="{FF2B5EF4-FFF2-40B4-BE49-F238E27FC236}">
                <a16:creationId xmlns:a16="http://schemas.microsoft.com/office/drawing/2014/main" id="{D3E3A6B1-5344-3B97-C92A-C153ACB87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a:extLst>
              <a:ext uri="{FF2B5EF4-FFF2-40B4-BE49-F238E27FC236}">
                <a16:creationId xmlns:a16="http://schemas.microsoft.com/office/drawing/2014/main" id="{177B063D-8568-C3AB-47A0-3D5F708483E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 name="Google Shape;69;p1:notes">
            <a:extLst>
              <a:ext uri="{FF2B5EF4-FFF2-40B4-BE49-F238E27FC236}">
                <a16:creationId xmlns:a16="http://schemas.microsoft.com/office/drawing/2014/main" id="{62E7F649-BB19-1FFE-5E78-2270B134D9E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5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23246425-3E73-8A55-CFC5-3E3184974425}"/>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96F5658A-1EF2-D83B-C565-C84974C0D3C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6C53D203-5557-CE57-EB5D-05CC4A5631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747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4300989C-D0AD-73DC-0E20-EC29D15C16A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75162B81-4862-0860-4759-760A765A1D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03" name="Google Shape;503;g2b9a9dcf0fa_0_1:notes">
            <a:extLst>
              <a:ext uri="{FF2B5EF4-FFF2-40B4-BE49-F238E27FC236}">
                <a16:creationId xmlns:a16="http://schemas.microsoft.com/office/drawing/2014/main" id="{6170D747-02CE-B7DA-D5AD-20496D366B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482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5F708B9D-672F-5984-AEDA-85DCD1484A49}"/>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1E0F6B81-5C9A-B624-F53B-547447EE9F5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8DE48ED8-71A7-1499-5D39-3D2EB2B5EC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4288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FEF3745C-29E1-92F1-F0C0-7CF7A6A80EA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788E1216-C541-AEA7-7ABE-DB316EA8842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AE0E86D7-BD91-E5E2-A556-33680EEAA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27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7CEA95E6-1783-4626-4400-D9722FF3A84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5B5A1854-74C0-368A-1E01-13944E8D028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20C1062D-777F-D228-D625-4AD29BE025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11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76255FB5-0957-ABFA-C552-0FEA8594F30B}"/>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A4668C0B-26F1-58AB-CACD-1E26978B2FA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6:notes">
            <a:extLst>
              <a:ext uri="{FF2B5EF4-FFF2-40B4-BE49-F238E27FC236}">
                <a16:creationId xmlns:a16="http://schemas.microsoft.com/office/drawing/2014/main" id="{E2FD937B-9093-1E45-60C0-CBEAA90CB5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344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3108EB0D-6397-509E-025D-6834D22BF7DB}"/>
            </a:ext>
          </a:extLst>
        </p:cNvPr>
        <p:cNvGrpSpPr/>
        <p:nvPr/>
      </p:nvGrpSpPr>
      <p:grpSpPr>
        <a:xfrm>
          <a:off x="0" y="0"/>
          <a:ext cx="0" cy="0"/>
          <a:chOff x="0" y="0"/>
          <a:chExt cx="0" cy="0"/>
        </a:xfrm>
      </p:grpSpPr>
      <p:sp>
        <p:nvSpPr>
          <p:cNvPr id="145" name="Google Shape;145;p28:notes">
            <a:extLst>
              <a:ext uri="{FF2B5EF4-FFF2-40B4-BE49-F238E27FC236}">
                <a16:creationId xmlns:a16="http://schemas.microsoft.com/office/drawing/2014/main" id="{D2314883-3FE5-7ED5-6080-BC2CC7E2FD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28:notes">
            <a:extLst>
              <a:ext uri="{FF2B5EF4-FFF2-40B4-BE49-F238E27FC236}">
                <a16:creationId xmlns:a16="http://schemas.microsoft.com/office/drawing/2014/main" id="{CE581226-9C17-A90F-7FC7-A09FB13E354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7" name="Google Shape;147;p28:notes">
            <a:extLst>
              <a:ext uri="{FF2B5EF4-FFF2-40B4-BE49-F238E27FC236}">
                <a16:creationId xmlns:a16="http://schemas.microsoft.com/office/drawing/2014/main" id="{3EFB0835-87BF-EC94-028E-70CB9FDD3EB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0920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B3A6A87C-BB37-4DD8-8DA7-E3797F842430}"/>
            </a:ext>
          </a:extLst>
        </p:cNvPr>
        <p:cNvGrpSpPr/>
        <p:nvPr/>
      </p:nvGrpSpPr>
      <p:grpSpPr>
        <a:xfrm>
          <a:off x="0" y="0"/>
          <a:ext cx="0" cy="0"/>
          <a:chOff x="0" y="0"/>
          <a:chExt cx="0" cy="0"/>
        </a:xfrm>
      </p:grpSpPr>
      <p:sp>
        <p:nvSpPr>
          <p:cNvPr id="67" name="Google Shape;67;p1:notes">
            <a:extLst>
              <a:ext uri="{FF2B5EF4-FFF2-40B4-BE49-F238E27FC236}">
                <a16:creationId xmlns:a16="http://schemas.microsoft.com/office/drawing/2014/main" id="{BE1B2288-6A4D-1807-1BE9-32799E48AB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a:extLst>
              <a:ext uri="{FF2B5EF4-FFF2-40B4-BE49-F238E27FC236}">
                <a16:creationId xmlns:a16="http://schemas.microsoft.com/office/drawing/2014/main" id="{B5AC173F-6502-4DCD-11BC-86065B3F3B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 name="Google Shape;69;p1:notes">
            <a:extLst>
              <a:ext uri="{FF2B5EF4-FFF2-40B4-BE49-F238E27FC236}">
                <a16:creationId xmlns:a16="http://schemas.microsoft.com/office/drawing/2014/main" id="{0771C05E-FA34-2E22-2468-C6653FB62B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851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49B1EB7E-F958-9743-7443-F4DE49B18CAB}"/>
            </a:ext>
          </a:extLst>
        </p:cNvPr>
        <p:cNvGrpSpPr/>
        <p:nvPr/>
      </p:nvGrpSpPr>
      <p:grpSpPr>
        <a:xfrm>
          <a:off x="0" y="0"/>
          <a:ext cx="0" cy="0"/>
          <a:chOff x="0" y="0"/>
          <a:chExt cx="0" cy="0"/>
        </a:xfrm>
      </p:grpSpPr>
      <p:sp>
        <p:nvSpPr>
          <p:cNvPr id="194" name="Google Shape;194;p5:notes">
            <a:extLst>
              <a:ext uri="{FF2B5EF4-FFF2-40B4-BE49-F238E27FC236}">
                <a16:creationId xmlns:a16="http://schemas.microsoft.com/office/drawing/2014/main" id="{5FD38873-5B0F-8B3C-A519-0A8C51846E8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a:extLst>
              <a:ext uri="{FF2B5EF4-FFF2-40B4-BE49-F238E27FC236}">
                <a16:creationId xmlns:a16="http://schemas.microsoft.com/office/drawing/2014/main" id="{04B590DA-220B-1FFC-EC4C-8EDE6B8E9E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1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F72C54AC-2B74-A8AA-F213-EF490FF71167}"/>
            </a:ext>
          </a:extLst>
        </p:cNvPr>
        <p:cNvGrpSpPr/>
        <p:nvPr/>
      </p:nvGrpSpPr>
      <p:grpSpPr>
        <a:xfrm>
          <a:off x="0" y="0"/>
          <a:ext cx="0" cy="0"/>
          <a:chOff x="0" y="0"/>
          <a:chExt cx="0" cy="0"/>
        </a:xfrm>
      </p:grpSpPr>
      <p:sp>
        <p:nvSpPr>
          <p:cNvPr id="194" name="Google Shape;194;p5:notes">
            <a:extLst>
              <a:ext uri="{FF2B5EF4-FFF2-40B4-BE49-F238E27FC236}">
                <a16:creationId xmlns:a16="http://schemas.microsoft.com/office/drawing/2014/main" id="{0F23DF8F-86E5-C70D-2AEB-1A1C897F0C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a:extLst>
              <a:ext uri="{FF2B5EF4-FFF2-40B4-BE49-F238E27FC236}">
                <a16:creationId xmlns:a16="http://schemas.microsoft.com/office/drawing/2014/main" id="{DD6D1240-D3DC-261D-BAAA-DF5EE07070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81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A1011B3-4BB6-8D7B-A5AB-28A1C8D7D54A}"/>
            </a:ext>
          </a:extLst>
        </p:cNvPr>
        <p:cNvGrpSpPr/>
        <p:nvPr/>
      </p:nvGrpSpPr>
      <p:grpSpPr>
        <a:xfrm>
          <a:off x="0" y="0"/>
          <a:ext cx="0" cy="0"/>
          <a:chOff x="0" y="0"/>
          <a:chExt cx="0" cy="0"/>
        </a:xfrm>
      </p:grpSpPr>
      <p:sp>
        <p:nvSpPr>
          <p:cNvPr id="115" name="Google Shape;115;p4:notes">
            <a:extLst>
              <a:ext uri="{FF2B5EF4-FFF2-40B4-BE49-F238E27FC236}">
                <a16:creationId xmlns:a16="http://schemas.microsoft.com/office/drawing/2014/main" id="{41F68E25-6004-72ED-E71F-3F691018FE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a:extLst>
              <a:ext uri="{FF2B5EF4-FFF2-40B4-BE49-F238E27FC236}">
                <a16:creationId xmlns:a16="http://schemas.microsoft.com/office/drawing/2014/main" id="{54BC97C5-CD69-43A4-F30F-58EE6A27D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84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9a9dcf0f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58"/>
          <p:cNvSpPr txBox="1">
            <a:spLocks noGrp="1"/>
          </p:cNvSpPr>
          <p:nvPr>
            <p:ph type="title"/>
          </p:nvPr>
        </p:nvSpPr>
        <p:spPr>
          <a:xfrm>
            <a:off x="9873132" y="161035"/>
            <a:ext cx="1359534" cy="29972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1400"/>
              <a:buNone/>
              <a:defRPr sz="1800" b="0" i="0">
                <a:solidFill>
                  <a:srgbClr val="EA3427"/>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8"/>
          <p:cNvSpPr txBox="1">
            <a:spLocks noGrp="1"/>
          </p:cNvSpPr>
          <p:nvPr>
            <p:ph type="body" idx="1"/>
          </p:nvPr>
        </p:nvSpPr>
        <p:spPr>
          <a:xfrm>
            <a:off x="1102898" y="2715259"/>
            <a:ext cx="9986203" cy="2458720"/>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SzPts val="1400"/>
              <a:buNone/>
              <a:defRPr b="0" i="0">
                <a:solidFill>
                  <a:schemeClr val="dk1"/>
                </a:solidFill>
              </a:defRPr>
            </a:lvl1pPr>
            <a:lvl2pPr marL="914400" lvl="1" indent="-228600" algn="l">
              <a:lnSpc>
                <a:spcPct val="90000"/>
              </a:lnSpc>
              <a:spcBef>
                <a:spcPts val="0"/>
              </a:spcBef>
              <a:spcAft>
                <a:spcPts val="0"/>
              </a:spcAft>
              <a:buSzPts val="1400"/>
              <a:buNone/>
              <a:defRPr/>
            </a:lvl2pPr>
            <a:lvl3pPr marL="1371600" lvl="2" indent="-228600" algn="l">
              <a:lnSpc>
                <a:spcPct val="90000"/>
              </a:lnSpc>
              <a:spcBef>
                <a:spcPts val="0"/>
              </a:spcBef>
              <a:spcAft>
                <a:spcPts val="0"/>
              </a:spcAft>
              <a:buSzPts val="1400"/>
              <a:buNone/>
              <a:defRPr/>
            </a:lvl3pPr>
            <a:lvl4pPr marL="1828800" lvl="3" indent="-228600" algn="l">
              <a:lnSpc>
                <a:spcPct val="90000"/>
              </a:lnSpc>
              <a:spcBef>
                <a:spcPts val="0"/>
              </a:spcBef>
              <a:spcAft>
                <a:spcPts val="0"/>
              </a:spcAft>
              <a:buSzPts val="1400"/>
              <a:buNone/>
              <a:defRPr/>
            </a:lvl4pPr>
            <a:lvl5pPr marL="2286000" lvl="4" indent="-228600" algn="l">
              <a:lnSpc>
                <a:spcPct val="90000"/>
              </a:lnSpc>
              <a:spcBef>
                <a:spcPts val="0"/>
              </a:spcBef>
              <a:spcAft>
                <a:spcPts val="0"/>
              </a:spcAft>
              <a:buSzPts val="1400"/>
              <a:buNone/>
              <a:defRPr/>
            </a:lvl5pPr>
            <a:lvl6pPr marL="2743200" lvl="5" indent="-228600" algn="l">
              <a:lnSpc>
                <a:spcPct val="90000"/>
              </a:lnSpc>
              <a:spcBef>
                <a:spcPts val="0"/>
              </a:spcBef>
              <a:spcAft>
                <a:spcPts val="0"/>
              </a:spcAft>
              <a:buSzPts val="1400"/>
              <a:buNone/>
              <a:defRPr/>
            </a:lvl6pPr>
            <a:lvl7pPr marL="3200400" lvl="6" indent="-228600" algn="l">
              <a:lnSpc>
                <a:spcPct val="90000"/>
              </a:lnSpc>
              <a:spcBef>
                <a:spcPts val="0"/>
              </a:spcBef>
              <a:spcAft>
                <a:spcPts val="0"/>
              </a:spcAft>
              <a:buSzPts val="1400"/>
              <a:buNone/>
              <a:defRPr/>
            </a:lvl7pPr>
            <a:lvl8pPr marL="3657600" lvl="7" indent="-228600" algn="l">
              <a:lnSpc>
                <a:spcPct val="90000"/>
              </a:lnSpc>
              <a:spcBef>
                <a:spcPts val="0"/>
              </a:spcBef>
              <a:spcAft>
                <a:spcPts val="0"/>
              </a:spcAft>
              <a:buSzPts val="1400"/>
              <a:buNone/>
              <a:defRPr/>
            </a:lvl8pPr>
            <a:lvl9pPr marL="4114800" lvl="8" indent="-228600" algn="l">
              <a:lnSpc>
                <a:spcPct val="90000"/>
              </a:lnSpc>
              <a:spcBef>
                <a:spcPts val="0"/>
              </a:spcBef>
              <a:spcAft>
                <a:spcPts val="0"/>
              </a:spcAft>
              <a:buSzPts val="1400"/>
              <a:buNone/>
              <a:defRPr/>
            </a:lvl9pPr>
          </a:lstStyle>
          <a:p>
            <a:endParaRPr/>
          </a:p>
        </p:txBody>
      </p:sp>
      <p:sp>
        <p:nvSpPr>
          <p:cNvPr id="26" name="Google Shape;26;p58"/>
          <p:cNvSpPr txBox="1">
            <a:spLocks noGrp="1"/>
          </p:cNvSpPr>
          <p:nvPr>
            <p:ph type="ftr" idx="11"/>
          </p:nvPr>
        </p:nvSpPr>
        <p:spPr>
          <a:xfrm>
            <a:off x="5202821" y="6635495"/>
            <a:ext cx="1737359" cy="2165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100" b="0" i="0">
                <a:solidFill>
                  <a:srgbClr val="59595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800"/>
          </a:p>
        </p:txBody>
      </p:sp>
    </p:spTree>
    <p:extLst>
      <p:ext uri="{BB962C8B-B14F-4D97-AF65-F5344CB8AC3E}">
        <p14:creationId xmlns:p14="http://schemas.microsoft.com/office/powerpoint/2010/main" val="159502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59"/>
          <p:cNvSpPr/>
          <p:nvPr/>
        </p:nvSpPr>
        <p:spPr>
          <a:xfrm>
            <a:off x="200297" y="169817"/>
            <a:ext cx="11791406" cy="6518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3769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84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p:cSld name="1_Vertical Title and Tex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906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rgbClr val="B7D2D5"/>
        </a:solidFill>
        <a:effectLst/>
      </p:bgPr>
    </p:bg>
    <p:spTree>
      <p:nvGrpSpPr>
        <p:cNvPr id="1" name="Shape 66"/>
        <p:cNvGrpSpPr/>
        <p:nvPr/>
      </p:nvGrpSpPr>
      <p:grpSpPr>
        <a:xfrm>
          <a:off x="0" y="0"/>
          <a:ext cx="0" cy="0"/>
          <a:chOff x="0" y="0"/>
          <a:chExt cx="0" cy="0"/>
        </a:xfrm>
      </p:grpSpPr>
      <p:sp>
        <p:nvSpPr>
          <p:cNvPr id="67" name="Google Shape;67;p32"/>
          <p:cNvSpPr/>
          <p:nvPr/>
        </p:nvSpPr>
        <p:spPr>
          <a:xfrm>
            <a:off x="205893" y="169817"/>
            <a:ext cx="5764602" cy="6518366"/>
          </a:xfrm>
          <a:prstGeom prst="roundRect">
            <a:avLst>
              <a:gd name="adj" fmla="val 349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 name="Google Shape;68;p32"/>
          <p:cNvSpPr/>
          <p:nvPr/>
        </p:nvSpPr>
        <p:spPr>
          <a:xfrm>
            <a:off x="6221504" y="169817"/>
            <a:ext cx="5764602" cy="6518366"/>
          </a:xfrm>
          <a:prstGeom prst="roundRect">
            <a:avLst>
              <a:gd name="adj" fmla="val 349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39307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
        <p:cNvGrpSpPr/>
        <p:nvPr/>
      </p:nvGrpSpPr>
      <p:grpSpPr>
        <a:xfrm>
          <a:off x="0" y="0"/>
          <a:ext cx="0" cy="0"/>
          <a:chOff x="0" y="0"/>
          <a:chExt cx="0" cy="0"/>
        </a:xfrm>
      </p:grpSpPr>
      <p:pic>
        <p:nvPicPr>
          <p:cNvPr id="20" name="Google Shape;20;p5" descr="A white background with green line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23381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15"/>
        <p:cNvGrpSpPr/>
        <p:nvPr/>
      </p:nvGrpSpPr>
      <p:grpSpPr>
        <a:xfrm>
          <a:off x="0" y="0"/>
          <a:ext cx="0" cy="0"/>
          <a:chOff x="0" y="0"/>
          <a:chExt cx="0" cy="0"/>
        </a:xfrm>
      </p:grpSpPr>
      <p:pic>
        <p:nvPicPr>
          <p:cNvPr id="16" name="Google Shape;16;p4" descr="A red and blue background&#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93033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reserve="1">
  <p:cSld name="Two Content">
    <p:spTree>
      <p:nvGrpSpPr>
        <p:cNvPr id="1" name="Shape 19"/>
        <p:cNvGrpSpPr/>
        <p:nvPr/>
      </p:nvGrpSpPr>
      <p:grpSpPr>
        <a:xfrm>
          <a:off x="0" y="0"/>
          <a:ext cx="0" cy="0"/>
          <a:chOff x="0" y="0"/>
          <a:chExt cx="0" cy="0"/>
        </a:xfrm>
      </p:grpSpPr>
      <p:pic>
        <p:nvPicPr>
          <p:cNvPr id="20" name="Google Shape;20;p5" descr="A white background with green line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73182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4"/>
        <p:cNvGrpSpPr/>
        <p:nvPr/>
      </p:nvGrpSpPr>
      <p:grpSpPr>
        <a:xfrm>
          <a:off x="0" y="0"/>
          <a:ext cx="0" cy="0"/>
          <a:chOff x="0" y="0"/>
          <a:chExt cx="0" cy="0"/>
        </a:xfrm>
      </p:grpSpPr>
      <p:sp>
        <p:nvSpPr>
          <p:cNvPr id="25" name="Google Shape;25;p6" descr="A red and white background with a white logo and a cart&#10;&#10;Description automatically generated"/>
          <p:cNvSpPr/>
          <p:nvPr/>
        </p:nvSpPr>
        <p:spPr>
          <a:xfrm>
            <a:off x="0" y="0"/>
            <a:ext cx="12192000" cy="6858000"/>
          </a:xfrm>
          <a:prstGeom prst="rect">
            <a:avLst/>
          </a:prstGeom>
          <a:solidFill>
            <a:srgbClr val="FFFFFF"/>
          </a:solidFill>
          <a:ln>
            <a:noFill/>
          </a:ln>
        </p:spPr>
      </p:sp>
      <p:sp>
        <p:nvSpPr>
          <p:cNvPr id="26" name="Google Shape;26;p6"/>
          <p:cNvSpPr txBox="1"/>
          <p:nvPr/>
        </p:nvSpPr>
        <p:spPr>
          <a:xfrm>
            <a:off x="2147806" y="1450121"/>
            <a:ext cx="789638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4800" b="1" i="0">
                <a:solidFill>
                  <a:schemeClr val="lt1"/>
                </a:solidFill>
                <a:latin typeface="Merriweather"/>
                <a:ea typeface="Merriweather"/>
                <a:cs typeface="Merriweather"/>
                <a:sym typeface="Merriweather"/>
              </a:rPr>
              <a:t>HEADING IN ROONEY/ </a:t>
            </a:r>
            <a:endParaRPr/>
          </a:p>
          <a:p>
            <a:pPr marL="0" marR="0" lvl="0" indent="0" algn="l" rtl="0">
              <a:spcBef>
                <a:spcPts val="0"/>
              </a:spcBef>
              <a:spcAft>
                <a:spcPts val="0"/>
              </a:spcAft>
              <a:buNone/>
            </a:pPr>
            <a:r>
              <a:rPr lang="en-ZA" sz="4800" b="1" i="0">
                <a:solidFill>
                  <a:schemeClr val="lt1"/>
                </a:solidFill>
                <a:latin typeface="Merriweather"/>
                <a:ea typeface="Merriweather"/>
                <a:cs typeface="Merriweather"/>
                <a:sym typeface="Merriweather"/>
              </a:rPr>
              <a:t>MERRIWEATHER -48PT</a:t>
            </a:r>
            <a:endParaRPr/>
          </a:p>
        </p:txBody>
      </p:sp>
    </p:spTree>
    <p:extLst>
      <p:ext uri="{BB962C8B-B14F-4D97-AF65-F5344CB8AC3E}">
        <p14:creationId xmlns:p14="http://schemas.microsoft.com/office/powerpoint/2010/main" val="339563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7" descr="A red and white background with white text&#10;&#10;Description automatically generated"/>
          <p:cNvSpPr/>
          <p:nvPr/>
        </p:nvSpPr>
        <p:spPr>
          <a:xfrm>
            <a:off x="0" y="0"/>
            <a:ext cx="12192000" cy="6858000"/>
          </a:xfrm>
          <a:prstGeom prst="rect">
            <a:avLst/>
          </a:prstGeom>
          <a:solidFill>
            <a:srgbClr val="FFFFFF"/>
          </a:solidFill>
          <a:ln>
            <a:noFill/>
          </a:ln>
        </p:spPr>
      </p:sp>
      <p:sp>
        <p:nvSpPr>
          <p:cNvPr id="29" name="Google Shape;29;p7"/>
          <p:cNvSpPr txBox="1"/>
          <p:nvPr/>
        </p:nvSpPr>
        <p:spPr>
          <a:xfrm>
            <a:off x="5321085" y="2356772"/>
            <a:ext cx="5346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a:t>
            </a:r>
            <a:endParaRPr/>
          </a:p>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ROONEY/ MERRIWEATHER -32PT</a:t>
            </a:r>
            <a:endParaRPr/>
          </a:p>
        </p:txBody>
      </p:sp>
      <p:sp>
        <p:nvSpPr>
          <p:cNvPr id="30" name="Google Shape;30;p7"/>
          <p:cNvSpPr txBox="1"/>
          <p:nvPr/>
        </p:nvSpPr>
        <p:spPr>
          <a:xfrm>
            <a:off x="5305587" y="4193321"/>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IN AVENIR/MANROPE – 16PT</a:t>
            </a:r>
            <a:endParaRPr/>
          </a:p>
        </p:txBody>
      </p:sp>
    </p:spTree>
    <p:extLst>
      <p:ext uri="{BB962C8B-B14F-4D97-AF65-F5344CB8AC3E}">
        <p14:creationId xmlns:p14="http://schemas.microsoft.com/office/powerpoint/2010/main" val="328033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13"/>
          <p:cNvSpPr/>
          <p:nvPr/>
        </p:nvSpPr>
        <p:spPr>
          <a:xfrm>
            <a:off x="200297" y="169817"/>
            <a:ext cx="11791406" cy="6518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
        <p:cNvGrpSpPr/>
        <p:nvPr/>
      </p:nvGrpSpPr>
      <p:grpSpPr>
        <a:xfrm>
          <a:off x="0" y="0"/>
          <a:ext cx="0" cy="0"/>
          <a:chOff x="0" y="0"/>
          <a:chExt cx="0" cy="0"/>
        </a:xfrm>
      </p:grpSpPr>
      <p:sp>
        <p:nvSpPr>
          <p:cNvPr id="32" name="Google Shape;32;p8" descr="A red and white background with white text&#10;&#10;Description automatically generated"/>
          <p:cNvSpPr/>
          <p:nvPr/>
        </p:nvSpPr>
        <p:spPr>
          <a:xfrm>
            <a:off x="0" y="0"/>
            <a:ext cx="12192000" cy="6858000"/>
          </a:xfrm>
          <a:prstGeom prst="rect">
            <a:avLst/>
          </a:prstGeom>
          <a:solidFill>
            <a:srgbClr val="FFFFFF"/>
          </a:solidFill>
          <a:ln>
            <a:noFill/>
          </a:ln>
        </p:spPr>
      </p:sp>
      <p:sp>
        <p:nvSpPr>
          <p:cNvPr id="33" name="Google Shape;33;p8"/>
          <p:cNvSpPr txBox="1"/>
          <p:nvPr/>
        </p:nvSpPr>
        <p:spPr>
          <a:xfrm>
            <a:off x="888570" y="2225036"/>
            <a:ext cx="5346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a:t>
            </a:r>
            <a:endParaRPr/>
          </a:p>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ROONEY/ MERRIWEATHER -32PT</a:t>
            </a:r>
            <a:endParaRPr/>
          </a:p>
        </p:txBody>
      </p:sp>
      <p:sp>
        <p:nvSpPr>
          <p:cNvPr id="34" name="Google Shape;34;p8"/>
          <p:cNvSpPr txBox="1"/>
          <p:nvPr/>
        </p:nvSpPr>
        <p:spPr>
          <a:xfrm>
            <a:off x="873072" y="4061585"/>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IN AVENIR/MANROPE – 16PT</a:t>
            </a:r>
            <a:endParaRPr/>
          </a:p>
        </p:txBody>
      </p:sp>
    </p:spTree>
    <p:extLst>
      <p:ext uri="{BB962C8B-B14F-4D97-AF65-F5344CB8AC3E}">
        <p14:creationId xmlns:p14="http://schemas.microsoft.com/office/powerpoint/2010/main" val="3042562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5"/>
        <p:cNvGrpSpPr/>
        <p:nvPr/>
      </p:nvGrpSpPr>
      <p:grpSpPr>
        <a:xfrm>
          <a:off x="0" y="0"/>
          <a:ext cx="0" cy="0"/>
          <a:chOff x="0" y="0"/>
          <a:chExt cx="0" cy="0"/>
        </a:xfrm>
      </p:grpSpPr>
      <p:sp>
        <p:nvSpPr>
          <p:cNvPr id="36" name="Google Shape;36;p9" descr="A black background with a black square&#10;&#10;Description automatically generated with medium confidence"/>
          <p:cNvSpPr/>
          <p:nvPr/>
        </p:nvSpPr>
        <p:spPr>
          <a:xfrm>
            <a:off x="0" y="0"/>
            <a:ext cx="12192000" cy="6858000"/>
          </a:xfrm>
          <a:prstGeom prst="rect">
            <a:avLst/>
          </a:prstGeom>
          <a:solidFill>
            <a:srgbClr val="FFFFFF"/>
          </a:solidFill>
          <a:ln>
            <a:noFill/>
          </a:ln>
        </p:spPr>
      </p:sp>
      <p:sp>
        <p:nvSpPr>
          <p:cNvPr id="37" name="Google Shape;37;p9"/>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38" name="Google Shape;38;p9"/>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39" name="Google Shape;39;p9"/>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3455830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0"/>
        <p:cNvGrpSpPr/>
        <p:nvPr/>
      </p:nvGrpSpPr>
      <p:grpSpPr>
        <a:xfrm>
          <a:off x="0" y="0"/>
          <a:ext cx="0" cy="0"/>
          <a:chOff x="0" y="0"/>
          <a:chExt cx="0" cy="0"/>
        </a:xfrm>
      </p:grpSpPr>
      <p:sp>
        <p:nvSpPr>
          <p:cNvPr id="41" name="Google Shape;41;p10" descr="A black background with a black square&#10;&#10;Description automatically generated with medium confidence"/>
          <p:cNvSpPr/>
          <p:nvPr/>
        </p:nvSpPr>
        <p:spPr>
          <a:xfrm>
            <a:off x="0" y="0"/>
            <a:ext cx="12288434" cy="6912244"/>
          </a:xfrm>
          <a:prstGeom prst="rect">
            <a:avLst/>
          </a:prstGeom>
          <a:solidFill>
            <a:srgbClr val="FFFFFF"/>
          </a:solidFill>
          <a:ln>
            <a:noFill/>
          </a:ln>
        </p:spPr>
      </p:sp>
      <p:sp>
        <p:nvSpPr>
          <p:cNvPr id="42" name="Google Shape;42;p10"/>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43" name="Google Shape;43;p10"/>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44" name="Google Shape;44;p10"/>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70686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
        <p:cNvGrpSpPr/>
        <p:nvPr/>
      </p:nvGrpSpPr>
      <p:grpSpPr>
        <a:xfrm>
          <a:off x="0" y="0"/>
          <a:ext cx="0" cy="0"/>
          <a:chOff x="0" y="0"/>
          <a:chExt cx="0" cy="0"/>
        </a:xfrm>
      </p:grpSpPr>
      <p:sp>
        <p:nvSpPr>
          <p:cNvPr id="46" name="Google Shape;46;p11" descr="A black and pink background&#10;&#10;Description automatically generated"/>
          <p:cNvSpPr/>
          <p:nvPr/>
        </p:nvSpPr>
        <p:spPr>
          <a:xfrm>
            <a:off x="0" y="0"/>
            <a:ext cx="12192000" cy="6858000"/>
          </a:xfrm>
          <a:prstGeom prst="rect">
            <a:avLst/>
          </a:prstGeom>
          <a:solidFill>
            <a:srgbClr val="FFFFFF"/>
          </a:solidFill>
          <a:ln>
            <a:noFill/>
          </a:ln>
        </p:spPr>
      </p:sp>
      <p:sp>
        <p:nvSpPr>
          <p:cNvPr id="47" name="Google Shape;47;p11"/>
          <p:cNvSpPr txBox="1"/>
          <p:nvPr/>
        </p:nvSpPr>
        <p:spPr>
          <a:xfrm>
            <a:off x="656095" y="735734"/>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48" name="Google Shape;48;p11"/>
          <p:cNvSpPr txBox="1"/>
          <p:nvPr/>
        </p:nvSpPr>
        <p:spPr>
          <a:xfrm>
            <a:off x="656095" y="1812952"/>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49" name="Google Shape;49;p11"/>
          <p:cNvSpPr txBox="1"/>
          <p:nvPr/>
        </p:nvSpPr>
        <p:spPr>
          <a:xfrm>
            <a:off x="632848" y="2525873"/>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1716556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0"/>
        <p:cNvGrpSpPr/>
        <p:nvPr/>
      </p:nvGrpSpPr>
      <p:grpSpPr>
        <a:xfrm>
          <a:off x="0" y="0"/>
          <a:ext cx="0" cy="0"/>
          <a:chOff x="0" y="0"/>
          <a:chExt cx="0" cy="0"/>
        </a:xfrm>
      </p:grpSpPr>
      <p:sp>
        <p:nvSpPr>
          <p:cNvPr id="51" name="Google Shape;51;p12" descr="A black and pink background&#10;&#10;Description automatically generated"/>
          <p:cNvSpPr/>
          <p:nvPr/>
        </p:nvSpPr>
        <p:spPr>
          <a:xfrm>
            <a:off x="0" y="0"/>
            <a:ext cx="12192000" cy="6858000"/>
          </a:xfrm>
          <a:prstGeom prst="rect">
            <a:avLst/>
          </a:prstGeom>
          <a:solidFill>
            <a:srgbClr val="FFFFFF"/>
          </a:solidFill>
          <a:ln>
            <a:noFill/>
          </a:ln>
        </p:spPr>
      </p:sp>
      <p:sp>
        <p:nvSpPr>
          <p:cNvPr id="52" name="Google Shape;52;p12"/>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53" name="Google Shape;53;p12"/>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54" name="Google Shape;54;p12"/>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2228103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
        <p:cNvGrpSpPr/>
        <p:nvPr/>
      </p:nvGrpSpPr>
      <p:grpSpPr>
        <a:xfrm>
          <a:off x="0" y="0"/>
          <a:ext cx="0" cy="0"/>
          <a:chOff x="0" y="0"/>
          <a:chExt cx="0" cy="0"/>
        </a:xfrm>
      </p:grpSpPr>
      <p:sp>
        <p:nvSpPr>
          <p:cNvPr id="56" name="Google Shape;56;p13" descr="A blue square with white spots&#10;&#10;Description automatically generated with medium confidence"/>
          <p:cNvSpPr/>
          <p:nvPr/>
        </p:nvSpPr>
        <p:spPr>
          <a:xfrm>
            <a:off x="0" y="0"/>
            <a:ext cx="12192000" cy="6858000"/>
          </a:xfrm>
          <a:prstGeom prst="rect">
            <a:avLst/>
          </a:prstGeom>
          <a:solidFill>
            <a:srgbClr val="FFFFFF"/>
          </a:solidFill>
          <a:ln>
            <a:noFill/>
          </a:ln>
        </p:spPr>
      </p:sp>
      <p:sp>
        <p:nvSpPr>
          <p:cNvPr id="57" name="Google Shape;57;p13"/>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chemeClr val="dk1"/>
                </a:solidFill>
                <a:latin typeface="Merriweather"/>
                <a:ea typeface="Merriweather"/>
                <a:cs typeface="Merriweather"/>
                <a:sym typeface="Merriweather"/>
              </a:rPr>
              <a:t>HEADING IN ROONEY/ MERRIWEATHER -32pt</a:t>
            </a:r>
            <a:endParaRPr/>
          </a:p>
        </p:txBody>
      </p:sp>
      <p:sp>
        <p:nvSpPr>
          <p:cNvPr id="58" name="Google Shape;58;p13"/>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chemeClr val="dk1"/>
                </a:solidFill>
                <a:latin typeface="Manrope"/>
                <a:ea typeface="Manrope"/>
                <a:cs typeface="Manrope"/>
                <a:sym typeface="Manrope"/>
              </a:rPr>
              <a:t>Sub-heading can also be in title case – 16pt</a:t>
            </a:r>
            <a:endParaRPr/>
          </a:p>
        </p:txBody>
      </p:sp>
      <p:sp>
        <p:nvSpPr>
          <p:cNvPr id="59" name="Google Shape;59;p13"/>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246389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14" descr="A pink square with a white border&#10;&#10;Description automatically generated with medium confidence"/>
          <p:cNvSpPr/>
          <p:nvPr/>
        </p:nvSpPr>
        <p:spPr>
          <a:xfrm>
            <a:off x="0" y="0"/>
            <a:ext cx="12192000" cy="6858000"/>
          </a:xfrm>
          <a:prstGeom prst="rect">
            <a:avLst/>
          </a:prstGeom>
          <a:solidFill>
            <a:srgbClr val="FFFFFF"/>
          </a:solidFill>
          <a:ln>
            <a:noFill/>
          </a:ln>
        </p:spPr>
      </p:sp>
      <p:sp>
        <p:nvSpPr>
          <p:cNvPr id="62" name="Google Shape;62;p14"/>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chemeClr val="lt1"/>
                </a:solidFill>
                <a:latin typeface="Merriweather"/>
                <a:ea typeface="Merriweather"/>
                <a:cs typeface="Merriweather"/>
                <a:sym typeface="Merriweather"/>
              </a:rPr>
              <a:t>HEADING IN ROONEY/ MERRIWEATHER -32pt</a:t>
            </a:r>
            <a:endParaRPr/>
          </a:p>
        </p:txBody>
      </p:sp>
      <p:sp>
        <p:nvSpPr>
          <p:cNvPr id="63" name="Google Shape;63;p14"/>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chemeClr val="lt1"/>
                </a:solidFill>
                <a:latin typeface="Manrope"/>
                <a:ea typeface="Manrope"/>
                <a:cs typeface="Manrope"/>
                <a:sym typeface="Manrope"/>
              </a:rPr>
              <a:t>Sub-heading can also be in title case – 16pt</a:t>
            </a:r>
            <a:endParaRPr/>
          </a:p>
        </p:txBody>
      </p:sp>
      <p:sp>
        <p:nvSpPr>
          <p:cNvPr id="64" name="Google Shape;64;p14"/>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chemeClr val="lt1"/>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chemeClr val="lt1"/>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858784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3981790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9" name="Google Shape;3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0" name="Google Shape;4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45" name="Google Shape;4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46" name="Google Shape;4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4" name="Google Shape;6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5" name="Google Shape;6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57" descr="A red and blue background&#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84346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51513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1688760"/>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3157035713"/>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Group3AnalysisofNationalGovernmentMinistriesDepartmentsandAgenciesBudgetData_/Dashboard1?:language=en-US&amp;publish=yes&amp;:sid=&amp;:redirect=auth&amp;:display_count=n&amp;:origin=viz_share_link"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hyperlink" Target="https://kenya-budget-app-a992f046cac2.herokuapp.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mailto:irenekibengo@gmail.com" TargetMode="External"/><Relationship Id="rId2" Type="http://schemas.openxmlformats.org/officeDocument/2006/relationships/hyperlink" Target="mailto:lucianandanu9@gmail.com" TargetMode="External"/><Relationship Id="rId1" Type="http://schemas.openxmlformats.org/officeDocument/2006/relationships/slideLayout" Target="../slideLayouts/slideLayout17.xml"/><Relationship Id="rId5" Type="http://schemas.openxmlformats.org/officeDocument/2006/relationships/hyperlink" Target="mailto:sydneywere563@gmail.com" TargetMode="External"/><Relationship Id="rId4" Type="http://schemas.openxmlformats.org/officeDocument/2006/relationships/hyperlink" Target="mailto:danakwabi@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arliament.go.ke/sites/default/files/2024-10/BUDGET%20WATCH%20FOR%202024-25.pdf?utm_source=chatgp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itizen.digital/news/explainer-how-govt-plans-to-spend-ksh39-trillion-in-20242025-budget-n343946?utm_source=chatgp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parliament.go.ke/sites/default/files/2024-10/BUDGET%20WATCH%20FOR%202024-25.pdf?utm_source=chatgpt.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citizen.digital/news/explainer-how-govt-plans-to-spend-ksh39-trillion-in-20242025-budget-n343946?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65BA467C-AD6F-568A-4094-062ED783567E}"/>
            </a:ext>
          </a:extLst>
        </p:cNvPr>
        <p:cNvGrpSpPr/>
        <p:nvPr/>
      </p:nvGrpSpPr>
      <p:grpSpPr>
        <a:xfrm>
          <a:off x="0" y="0"/>
          <a:ext cx="0" cy="0"/>
          <a:chOff x="0" y="0"/>
          <a:chExt cx="0" cy="0"/>
        </a:xfrm>
      </p:grpSpPr>
      <p:sp>
        <p:nvSpPr>
          <p:cNvPr id="74" name="Google Shape;74;p1">
            <a:extLst>
              <a:ext uri="{FF2B5EF4-FFF2-40B4-BE49-F238E27FC236}">
                <a16:creationId xmlns:a16="http://schemas.microsoft.com/office/drawing/2014/main" id="{A460D6D1-41B7-ECE1-03C9-9AD02CA219D0}"/>
              </a:ext>
            </a:extLst>
          </p:cNvPr>
          <p:cNvSpPr txBox="1"/>
          <p:nvPr/>
        </p:nvSpPr>
        <p:spPr>
          <a:xfrm>
            <a:off x="2404834" y="2114182"/>
            <a:ext cx="5141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Growing</a:t>
            </a:r>
            <a:r>
              <a:rPr lang="en-US" sz="1600" b="0" i="0" u="none" strike="noStrike" cap="none">
                <a:solidFill>
                  <a:schemeClr val="lt1"/>
                </a:solidFill>
                <a:latin typeface="Arial"/>
                <a:ea typeface="Arial"/>
                <a:cs typeface="Arial"/>
                <a:sym typeface="Arial"/>
              </a:rPr>
              <a:t> Together.</a:t>
            </a:r>
            <a:endParaRPr/>
          </a:p>
        </p:txBody>
      </p:sp>
      <p:sp>
        <p:nvSpPr>
          <p:cNvPr id="75" name="Google Shape;75;p1">
            <a:extLst>
              <a:ext uri="{FF2B5EF4-FFF2-40B4-BE49-F238E27FC236}">
                <a16:creationId xmlns:a16="http://schemas.microsoft.com/office/drawing/2014/main" id="{98D3ACE5-ED4C-9568-EFF3-521F6FF80DD9}"/>
              </a:ext>
            </a:extLst>
          </p:cNvPr>
          <p:cNvSpPr txBox="1"/>
          <p:nvPr/>
        </p:nvSpPr>
        <p:spPr>
          <a:xfrm>
            <a:off x="5173884" y="6100278"/>
            <a:ext cx="659342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4400"/>
              <a:buFont typeface="Avenir"/>
              <a:buNone/>
            </a:pPr>
            <a:r>
              <a:rPr lang="en-US" sz="1800" b="0" i="0" u="none" strike="noStrike" cap="none">
                <a:solidFill>
                  <a:schemeClr val="lt1"/>
                </a:solidFill>
                <a:latin typeface="Avenir"/>
                <a:ea typeface="Avenir"/>
                <a:cs typeface="Avenir"/>
                <a:sym typeface="Avenir"/>
              </a:rPr>
              <a:t>PRE-SEED INVESTOR DECK</a:t>
            </a:r>
            <a:endParaRPr sz="900" b="0" i="0" u="none" strike="noStrike" cap="none">
              <a:solidFill>
                <a:schemeClr val="dk1"/>
              </a:solidFill>
              <a:latin typeface="Avenir"/>
              <a:ea typeface="Avenir"/>
              <a:cs typeface="Avenir"/>
              <a:sym typeface="Avenir"/>
            </a:endParaRPr>
          </a:p>
        </p:txBody>
      </p:sp>
      <p:sp>
        <p:nvSpPr>
          <p:cNvPr id="3" name="Google Shape;74;p1">
            <a:extLst>
              <a:ext uri="{FF2B5EF4-FFF2-40B4-BE49-F238E27FC236}">
                <a16:creationId xmlns:a16="http://schemas.microsoft.com/office/drawing/2014/main" id="{0903A314-E1B9-1493-4CF8-72BD5AB6B281}"/>
              </a:ext>
            </a:extLst>
          </p:cNvPr>
          <p:cNvSpPr txBox="1"/>
          <p:nvPr/>
        </p:nvSpPr>
        <p:spPr>
          <a:xfrm>
            <a:off x="504875" y="3105855"/>
            <a:ext cx="530374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lt1"/>
                </a:solidFill>
                <a:latin typeface="Arial"/>
                <a:ea typeface="Arial"/>
                <a:cs typeface="Arial"/>
                <a:sym typeface="Arial"/>
              </a:rPr>
              <a:t>Unpacking Kenya’s National Budget</a:t>
            </a:r>
            <a:r>
              <a:rPr lang="en-US" sz="2000" b="0" i="0" u="none" strike="noStrike" cap="none" dirty="0">
                <a:solidFill>
                  <a:schemeClr val="lt1"/>
                </a:solidFill>
                <a:latin typeface="Arial"/>
                <a:ea typeface="Arial"/>
                <a:cs typeface="Arial"/>
                <a:sym typeface="Arial"/>
              </a:rPr>
              <a:t>.</a:t>
            </a:r>
          </a:p>
          <a:p>
            <a:pPr marL="0" marR="0" lvl="0" indent="0" algn="l" rtl="0">
              <a:lnSpc>
                <a:spcPct val="100000"/>
              </a:lnSpc>
              <a:spcBef>
                <a:spcPts val="0"/>
              </a:spcBef>
              <a:spcAft>
                <a:spcPts val="0"/>
              </a:spcAft>
              <a:buNone/>
            </a:pPr>
            <a:r>
              <a:rPr lang="en-US" sz="1600" dirty="0">
                <a:solidFill>
                  <a:schemeClr val="bg1"/>
                </a:solidFill>
              </a:rPr>
              <a:t>Analysis of MDAs – Ministries, Departments &amp; Agencies</a:t>
            </a:r>
            <a:endParaRPr sz="1600" dirty="0">
              <a:solidFill>
                <a:schemeClr val="bg1"/>
              </a:solidFill>
            </a:endParaRPr>
          </a:p>
        </p:txBody>
      </p:sp>
      <p:pic>
        <p:nvPicPr>
          <p:cNvPr id="3078" name="Picture 6">
            <a:extLst>
              <a:ext uri="{FF2B5EF4-FFF2-40B4-BE49-F238E27FC236}">
                <a16:creationId xmlns:a16="http://schemas.microsoft.com/office/drawing/2014/main" id="{3C97CBD0-7533-0613-925D-4D45CAF64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834" y="113211"/>
            <a:ext cx="9637122" cy="650529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73;p1">
            <a:extLst>
              <a:ext uri="{FF2B5EF4-FFF2-40B4-BE49-F238E27FC236}">
                <a16:creationId xmlns:a16="http://schemas.microsoft.com/office/drawing/2014/main" id="{E0D3F19F-4329-BBE6-A910-BFE90319056E}"/>
              </a:ext>
            </a:extLst>
          </p:cNvPr>
          <p:cNvSpPr/>
          <p:nvPr/>
        </p:nvSpPr>
        <p:spPr>
          <a:xfrm>
            <a:off x="237130" y="239499"/>
            <a:ext cx="11867784" cy="6379002"/>
          </a:xfrm>
          <a:prstGeom prst="rect">
            <a:avLst/>
          </a:prstGeom>
          <a:gradFill>
            <a:gsLst>
              <a:gs pos="0">
                <a:srgbClr val="FEFEF1">
                  <a:alpha val="0"/>
                </a:srgbClr>
              </a:gs>
              <a:gs pos="29000">
                <a:srgbClr val="FEFEF1">
                  <a:alpha val="0"/>
                </a:srgbClr>
              </a:gs>
              <a:gs pos="69000">
                <a:srgbClr val="000000">
                  <a:alpha val="36862"/>
                </a:srgbClr>
              </a:gs>
              <a:gs pos="100000">
                <a:srgbClr val="000000">
                  <a:alpha val="36862"/>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74;p1">
            <a:extLst>
              <a:ext uri="{FF2B5EF4-FFF2-40B4-BE49-F238E27FC236}">
                <a16:creationId xmlns:a16="http://schemas.microsoft.com/office/drawing/2014/main" id="{9EFFF60D-CAB3-E89F-7A27-364928051F07}"/>
              </a:ext>
            </a:extLst>
          </p:cNvPr>
          <p:cNvSpPr txBox="1"/>
          <p:nvPr/>
        </p:nvSpPr>
        <p:spPr>
          <a:xfrm>
            <a:off x="317642" y="2114182"/>
            <a:ext cx="3287708"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tx1"/>
                </a:solidFill>
                <a:latin typeface="Arial"/>
                <a:ea typeface="Arial"/>
                <a:cs typeface="Arial"/>
                <a:sym typeface="Arial"/>
              </a:rPr>
              <a:t>Unpacking Kenya’s National Budget</a:t>
            </a:r>
            <a:r>
              <a:rPr lang="en-US" sz="2400" b="0" i="0" u="none" strike="noStrike" cap="none" dirty="0">
                <a:solidFill>
                  <a:schemeClr val="tx1"/>
                </a:solidFill>
                <a:latin typeface="Arial"/>
                <a:ea typeface="Arial"/>
                <a:cs typeface="Arial"/>
                <a:sym typeface="Arial"/>
              </a:rPr>
              <a:t>.</a:t>
            </a:r>
          </a:p>
          <a:p>
            <a:pPr marL="0" marR="0" lvl="0" indent="0" algn="l" rtl="0">
              <a:lnSpc>
                <a:spcPct val="100000"/>
              </a:lnSpc>
              <a:spcBef>
                <a:spcPts val="0"/>
              </a:spcBef>
              <a:spcAft>
                <a:spcPts val="0"/>
              </a:spcAft>
              <a:buNone/>
            </a:pPr>
            <a:endParaRPr lang="en-US" sz="2000" dirty="0">
              <a:solidFill>
                <a:schemeClr val="tx1"/>
              </a:solidFill>
            </a:endParaRPr>
          </a:p>
          <a:p>
            <a:pPr marL="0" marR="0" lvl="0" indent="0" algn="l" rtl="0">
              <a:lnSpc>
                <a:spcPct val="100000"/>
              </a:lnSpc>
              <a:spcBef>
                <a:spcPts val="0"/>
              </a:spcBef>
              <a:spcAft>
                <a:spcPts val="0"/>
              </a:spcAft>
              <a:buNone/>
            </a:pPr>
            <a:r>
              <a:rPr lang="en-US" sz="1600" dirty="0">
                <a:solidFill>
                  <a:schemeClr val="bg1"/>
                </a:solidFill>
              </a:rPr>
              <a:t>Analysis of MDAs – Ministries, Departments &amp; Agencies</a:t>
            </a:r>
            <a:endParaRPr sz="1600" dirty="0">
              <a:solidFill>
                <a:schemeClr val="bg1"/>
              </a:solidFill>
            </a:endParaRPr>
          </a:p>
        </p:txBody>
      </p:sp>
      <p:sp>
        <p:nvSpPr>
          <p:cNvPr id="15" name="Google Shape;75;p1">
            <a:extLst>
              <a:ext uri="{FF2B5EF4-FFF2-40B4-BE49-F238E27FC236}">
                <a16:creationId xmlns:a16="http://schemas.microsoft.com/office/drawing/2014/main" id="{CFC1A24C-C3B7-E9C4-3F06-9BC2AE660F39}"/>
              </a:ext>
            </a:extLst>
          </p:cNvPr>
          <p:cNvSpPr txBox="1"/>
          <p:nvPr/>
        </p:nvSpPr>
        <p:spPr>
          <a:xfrm>
            <a:off x="7036525" y="5081056"/>
            <a:ext cx="3596641" cy="461624"/>
          </a:xfrm>
          <a:prstGeom prst="rect">
            <a:avLst/>
          </a:prstGeom>
          <a:noFill/>
          <a:ln>
            <a:noFill/>
          </a:ln>
        </p:spPr>
        <p:txBody>
          <a:bodyPr spcFirstLastPara="1" wrap="square" lIns="91425" tIns="45700" rIns="91425" bIns="45700" anchor="t" anchorCtr="0">
            <a:spAutoFit/>
          </a:bodyPr>
          <a:lstStyle/>
          <a:p>
            <a:pPr lvl="0" algn="ctr">
              <a:buClr>
                <a:schemeClr val="lt1"/>
              </a:buClr>
              <a:buSzPts val="4400"/>
            </a:pPr>
            <a:r>
              <a:rPr lang="en-US" sz="1200" i="1" dirty="0">
                <a:solidFill>
                  <a:schemeClr val="tx1"/>
                </a:solidFill>
              </a:rPr>
              <a:t>Data Insights to Power the Bottom-Up Transformation</a:t>
            </a:r>
            <a:r>
              <a:rPr lang="en-US" sz="1200" i="1" dirty="0">
                <a:solidFill>
                  <a:schemeClr val="bg1"/>
                </a:solidFill>
              </a:rPr>
              <a:t>.</a:t>
            </a:r>
            <a:endParaRPr sz="1200" b="0" i="1" u="none" strike="noStrike" cap="none" dirty="0">
              <a:solidFill>
                <a:schemeClr val="bg1"/>
              </a:solidFill>
              <a:latin typeface="Avenir"/>
              <a:ea typeface="Avenir"/>
              <a:cs typeface="Avenir"/>
              <a:sym typeface="Avenir"/>
            </a:endParaRPr>
          </a:p>
        </p:txBody>
      </p:sp>
    </p:spTree>
    <p:extLst>
      <p:ext uri="{BB962C8B-B14F-4D97-AF65-F5344CB8AC3E}">
        <p14:creationId xmlns:p14="http://schemas.microsoft.com/office/powerpoint/2010/main" val="1859244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74C709BA-1035-05F0-CCCA-0B45FBED8C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2F0FF7-1E47-54D2-1ABB-CEC36C3B6DA6}"/>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sp>
        <p:nvSpPr>
          <p:cNvPr id="506" name="Google Shape;506;g2b9a9dcf0fa_0_1">
            <a:extLst>
              <a:ext uri="{FF2B5EF4-FFF2-40B4-BE49-F238E27FC236}">
                <a16:creationId xmlns:a16="http://schemas.microsoft.com/office/drawing/2014/main" id="{C3BD21A5-4B49-62CF-A0C5-E6E4B036CFB6}"/>
              </a:ext>
            </a:extLst>
          </p:cNvPr>
          <p:cNvSpPr txBox="1"/>
          <p:nvPr/>
        </p:nvSpPr>
        <p:spPr>
          <a:xfrm>
            <a:off x="455522" y="1898812"/>
            <a:ext cx="4482300" cy="4498139"/>
          </a:xfrm>
          <a:prstGeom prst="rect">
            <a:avLst/>
          </a:prstGeom>
          <a:noFill/>
          <a:ln>
            <a:noFill/>
          </a:ln>
        </p:spPr>
        <p:txBody>
          <a:bodyPr spcFirstLastPara="1" wrap="square" lIns="0" tIns="15225" rIns="0" bIns="0" anchor="t" anchorCtr="0">
            <a:spAutoFit/>
          </a:bodyPr>
          <a:lstStyle/>
          <a:p>
            <a:pPr lvl="0">
              <a:buSzPts val="2800"/>
            </a:pPr>
            <a:r>
              <a:rPr lang="en-US" sz="2800" dirty="0"/>
              <a:t>Correlation Between Budget Variables</a:t>
            </a:r>
          </a:p>
          <a:p>
            <a:pPr lvl="0">
              <a:buSzPts val="2800"/>
            </a:pPr>
            <a:endParaRPr lang="en-US" sz="2800" dirty="0">
              <a:solidFill>
                <a:srgbClr val="262626"/>
              </a:solidFill>
              <a:latin typeface="Avenir"/>
              <a:ea typeface="Avenir"/>
              <a:cs typeface="Avenir"/>
              <a:sym typeface="Avenir"/>
            </a:endParaRPr>
          </a:p>
          <a:p>
            <a:pPr>
              <a:buSzPts val="2800"/>
            </a:pPr>
            <a:r>
              <a:rPr lang="en-US" sz="1600" dirty="0">
                <a:solidFill>
                  <a:srgbClr val="FD265E"/>
                </a:solidFill>
                <a:sym typeface="Avenir"/>
              </a:rPr>
              <a:t>Key Insights:</a:t>
            </a:r>
          </a:p>
          <a:p>
            <a:pPr lvl="0">
              <a:buSzPts val="2800"/>
            </a:pPr>
            <a:endParaRPr lang="en-US" sz="800" dirty="0">
              <a:solidFill>
                <a:srgbClr val="262626"/>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Approved vs Actual Expenditure: 0.78</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Budget size vs % Variance: 0.04</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Utilization vs Actual Expenditure: -0.02</a:t>
            </a:r>
            <a:endParaRPr lang="en-US" sz="1000" dirty="0">
              <a:solidFill>
                <a:srgbClr val="7F7F7F"/>
              </a:solidFill>
              <a:latin typeface="Avenir"/>
              <a:ea typeface="Avenir"/>
              <a:cs typeface="Avenir"/>
              <a:sym typeface="Avenir"/>
            </a:endParaRPr>
          </a:p>
          <a:p>
            <a:pPr marL="12700" marR="5080" lvl="0" algn="l" rtl="0">
              <a:lnSpc>
                <a:spcPct val="121428"/>
              </a:lnSpc>
              <a:spcBef>
                <a:spcPts val="20"/>
              </a:spcBef>
              <a:spcAft>
                <a:spcPts val="0"/>
              </a:spcAft>
              <a:buClr>
                <a:srgbClr val="000000"/>
              </a:buClr>
              <a:buSzPts val="1000"/>
            </a:pPr>
            <a:endParaRPr lang="en-US" sz="1000" b="0" i="0" u="none" strike="noStrike" cap="none" dirty="0">
              <a:solidFill>
                <a:srgbClr val="7F7F7F"/>
              </a:solidFill>
              <a:latin typeface="Avenir"/>
              <a:ea typeface="Avenir"/>
              <a:cs typeface="Avenir"/>
              <a:sym typeface="Avenir"/>
            </a:endParaRPr>
          </a:p>
          <a:p>
            <a:pPr marL="12700" lvl="0" indent="0">
              <a:buSzPts val="2800"/>
              <a:buFont typeface="Arial"/>
              <a:buNone/>
            </a:pPr>
            <a:r>
              <a:rPr lang="en-US" sz="1600" dirty="0">
                <a:solidFill>
                  <a:srgbClr val="FD265E"/>
                </a:solidFill>
                <a:sym typeface="Avenir"/>
              </a:rPr>
              <a:t>Key Takeaways:</a:t>
            </a:r>
          </a:p>
          <a:p>
            <a:pPr marL="12700" lvl="0" indent="0">
              <a:buSzPts val="2800"/>
              <a:buFont typeface="Arial"/>
              <a:buNone/>
            </a:pPr>
            <a:r>
              <a:rPr lang="en-US" sz="1000" dirty="0">
                <a:solidFill>
                  <a:schemeClr val="tx2">
                    <a:lumMod val="10000"/>
                  </a:schemeClr>
                </a:solidFill>
                <a:latin typeface="Avenir"/>
                <a:sym typeface="Avenir"/>
              </a:rPr>
              <a:t>Approved vs Actual Expenditure (0.78 – Strong Positive Correlation)</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Spending closely aligns with approved budgets, indicating good financial discipline. However, some outliers may still require review. </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Budget Size vs % Variance (0.04 – Very Weak Correlation)Budget accuracy is unrelated to size — both large and small budgets face similar execution challenges, pointing to systemic inefficiencies.</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Utilization vs Actual Expenditure (-0.02 – No Correlation)Virtually no link between utilization and expenditure. This is unexpected, as utilization is typically derived from actual expenditure. A weak negative correlation may suggest a wide variability in approved budgets that distorts the relationship. </a:t>
            </a:r>
          </a:p>
        </p:txBody>
      </p:sp>
      <p:pic>
        <p:nvPicPr>
          <p:cNvPr id="5" name="Picture 4">
            <a:extLst>
              <a:ext uri="{FF2B5EF4-FFF2-40B4-BE49-F238E27FC236}">
                <a16:creationId xmlns:a16="http://schemas.microsoft.com/office/drawing/2014/main" id="{5AF81F44-59AB-923C-EE6B-BA6E7FE2EA35}"/>
              </a:ext>
            </a:extLst>
          </p:cNvPr>
          <p:cNvPicPr>
            <a:picLocks noChangeAspect="1"/>
          </p:cNvPicPr>
          <p:nvPr/>
        </p:nvPicPr>
        <p:blipFill>
          <a:blip r:embed="rId4"/>
          <a:stretch>
            <a:fillRect/>
          </a:stretch>
        </p:blipFill>
        <p:spPr>
          <a:xfrm>
            <a:off x="5522867" y="898071"/>
            <a:ext cx="6057900" cy="5410200"/>
          </a:xfrm>
          <a:prstGeom prst="rect">
            <a:avLst/>
          </a:prstGeom>
        </p:spPr>
      </p:pic>
    </p:spTree>
    <p:extLst>
      <p:ext uri="{BB962C8B-B14F-4D97-AF65-F5344CB8AC3E}">
        <p14:creationId xmlns:p14="http://schemas.microsoft.com/office/powerpoint/2010/main" val="56653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5859CE0E-E3A1-0BDB-2A91-3320B5EFC5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DD46005-904C-6C44-AF7B-BE91C18AACC7}"/>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sp>
        <p:nvSpPr>
          <p:cNvPr id="6" name="TextBox 5">
            <a:extLst>
              <a:ext uri="{FF2B5EF4-FFF2-40B4-BE49-F238E27FC236}">
                <a16:creationId xmlns:a16="http://schemas.microsoft.com/office/drawing/2014/main" id="{A95BA0E8-7A17-52F5-91FF-831D11E1E2AF}"/>
              </a:ext>
            </a:extLst>
          </p:cNvPr>
          <p:cNvSpPr txBox="1"/>
          <p:nvPr/>
        </p:nvSpPr>
        <p:spPr>
          <a:xfrm>
            <a:off x="6674692" y="4549408"/>
            <a:ext cx="5246901" cy="823431"/>
          </a:xfrm>
          <a:prstGeom prst="rect">
            <a:avLst/>
          </a:prstGeom>
          <a:noFill/>
        </p:spPr>
        <p:txBody>
          <a:bodyPr wrap="square" rtlCol="0">
            <a:spAutoFit/>
          </a:bodyPr>
          <a:lstStyle/>
          <a:p>
            <a:pPr marL="12700" marR="5080">
              <a:lnSpc>
                <a:spcPct val="121428"/>
              </a:lnSpc>
              <a:spcBef>
                <a:spcPts val="20"/>
              </a:spcBef>
              <a:buSzPts val="1000"/>
            </a:pPr>
            <a:r>
              <a:rPr lang="en-US" sz="1000" dirty="0">
                <a:solidFill>
                  <a:srgbClr val="FD265E"/>
                </a:solidFill>
                <a:sym typeface="Avenir"/>
              </a:rPr>
              <a:t>Policy Implication:</a:t>
            </a:r>
            <a:endParaRPr lang="en-US" sz="1000" dirty="0">
              <a:solidFill>
                <a:srgbClr val="7F7F7F"/>
              </a:solidFill>
              <a:latin typeface="Avenir"/>
              <a:ea typeface="Avenir"/>
              <a:cs typeface="Avenir"/>
              <a:sym typeface="Avenir"/>
            </a:endParaRPr>
          </a:p>
          <a:p>
            <a:pPr marL="12700" marR="5080" lvl="0">
              <a:lnSpc>
                <a:spcPct val="121428"/>
              </a:lnSpc>
              <a:spcBef>
                <a:spcPts val="20"/>
              </a:spcBef>
              <a:buSzPts val="1000"/>
            </a:pPr>
            <a:r>
              <a:rPr lang="en-US" sz="1000" dirty="0"/>
              <a:t>Kenya faces a systemic issue almost equal magnitudes of under- and overspending, both in the trillion-shilling range. Very few MDAs achieve full alignment with their approved budgets, highlighting persistent weaknesses in fiscal planning and execution.</a:t>
            </a:r>
            <a:endParaRPr lang="en-US" sz="1000" dirty="0">
              <a:solidFill>
                <a:schemeClr val="tx2">
                  <a:lumMod val="10000"/>
                </a:schemeClr>
              </a:solidFill>
              <a:latin typeface="Avenir"/>
              <a:ea typeface="Avenir"/>
              <a:cs typeface="Avenir"/>
              <a:sym typeface="Avenir"/>
            </a:endParaRPr>
          </a:p>
        </p:txBody>
      </p:sp>
      <p:sp>
        <p:nvSpPr>
          <p:cNvPr id="7" name="TextBox 6">
            <a:extLst>
              <a:ext uri="{FF2B5EF4-FFF2-40B4-BE49-F238E27FC236}">
                <a16:creationId xmlns:a16="http://schemas.microsoft.com/office/drawing/2014/main" id="{02A6027A-9326-3B4F-5DF8-61347B369995}"/>
              </a:ext>
            </a:extLst>
          </p:cNvPr>
          <p:cNvSpPr txBox="1"/>
          <p:nvPr/>
        </p:nvSpPr>
        <p:spPr>
          <a:xfrm>
            <a:off x="2204605" y="407307"/>
            <a:ext cx="7782788" cy="738664"/>
          </a:xfrm>
          <a:prstGeom prst="rect">
            <a:avLst/>
          </a:prstGeom>
          <a:noFill/>
        </p:spPr>
        <p:txBody>
          <a:bodyPr wrap="square" rtlCol="0">
            <a:spAutoFit/>
          </a:bodyPr>
          <a:lstStyle/>
          <a:p>
            <a:pPr>
              <a:buSzPts val="2800"/>
            </a:pPr>
            <a:r>
              <a:rPr lang="en-US" sz="2800" dirty="0"/>
              <a:t>Top 10 MDAs by Budget Variance (2020–2024)</a:t>
            </a:r>
          </a:p>
          <a:p>
            <a:endParaRPr lang="en-KE" dirty="0"/>
          </a:p>
        </p:txBody>
      </p:sp>
      <p:sp>
        <p:nvSpPr>
          <p:cNvPr id="8" name="Google Shape;506;g2b9a9dcf0fa_0_1">
            <a:extLst>
              <a:ext uri="{FF2B5EF4-FFF2-40B4-BE49-F238E27FC236}">
                <a16:creationId xmlns:a16="http://schemas.microsoft.com/office/drawing/2014/main" id="{0BB66CD1-D52B-6CC8-F25C-47A598140B96}"/>
              </a:ext>
            </a:extLst>
          </p:cNvPr>
          <p:cNvSpPr txBox="1"/>
          <p:nvPr/>
        </p:nvSpPr>
        <p:spPr>
          <a:xfrm>
            <a:off x="6674692" y="1145207"/>
            <a:ext cx="5012611" cy="3177778"/>
          </a:xfrm>
          <a:prstGeom prst="rect">
            <a:avLst/>
          </a:prstGeom>
          <a:noFill/>
          <a:ln>
            <a:noFill/>
          </a:ln>
        </p:spPr>
        <p:txBody>
          <a:bodyPr spcFirstLastPara="1" wrap="square" lIns="0" tIns="15225" rIns="0" bIns="0" anchor="t" anchorCtr="0">
            <a:spAutoFit/>
          </a:bodyPr>
          <a:lstStyle/>
          <a:p>
            <a:pPr lvl="0">
              <a:buSzPts val="2800"/>
            </a:pPr>
            <a:endParaRPr lang="en-US" sz="800" dirty="0">
              <a:solidFill>
                <a:srgbClr val="262626"/>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0" i="0" u="none" strike="noStrike" cap="none" dirty="0">
                <a:solidFill>
                  <a:schemeClr val="tx2">
                    <a:lumMod val="10000"/>
                  </a:schemeClr>
                </a:solidFill>
                <a:latin typeface="Avenir"/>
                <a:ea typeface="Avenir"/>
                <a:cs typeface="Avenir"/>
                <a:sym typeface="Avenir"/>
              </a:rPr>
              <a:t>The top 10 MDAs account for the largest budget deviations, either through massive underspending or extreme overspending. Together, these agencies explain the bulk of inefficiencies in Kenya’s national budget execution.</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endParaRPr lang="en-US" sz="1000" b="0" i="0" u="none" strike="noStrike" cap="none" dirty="0">
              <a:solidFill>
                <a:srgbClr val="7F7F7F"/>
              </a:solidFill>
              <a:latin typeface="Avenir"/>
              <a:ea typeface="Avenir"/>
              <a:cs typeface="Avenir"/>
              <a:sym typeface="Avenir"/>
            </a:endParaRPr>
          </a:p>
          <a:p>
            <a:pPr marL="12700" lvl="0" indent="0">
              <a:buSzPts val="2800"/>
              <a:buFont typeface="Arial"/>
              <a:buNone/>
            </a:pPr>
            <a:r>
              <a:rPr lang="en-US" sz="1600" dirty="0">
                <a:solidFill>
                  <a:srgbClr val="FD265E"/>
                </a:solidFill>
                <a:sym typeface="Avenir"/>
              </a:rPr>
              <a:t>Key Insights:</a:t>
            </a:r>
            <a:endParaRPr lang="en-US" sz="1000" dirty="0">
              <a:solidFill>
                <a:srgbClr val="7F7F7F"/>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Total underspending</a:t>
            </a:r>
            <a:r>
              <a:rPr lang="en-US" sz="1000" dirty="0">
                <a:solidFill>
                  <a:schemeClr val="tx2">
                    <a:lumMod val="10000"/>
                  </a:schemeClr>
                </a:solidFill>
                <a:latin typeface="Avenir"/>
                <a:sym typeface="Avenir"/>
              </a:rPr>
              <a:t>: 1.79T went unused.</a:t>
            </a:r>
          </a:p>
          <a:p>
            <a:pPr marL="12700" marR="5080" lvl="0" algn="l" rtl="0">
              <a:lnSpc>
                <a:spcPct val="121428"/>
              </a:lnSpc>
              <a:spcBef>
                <a:spcPts val="20"/>
              </a:spcBef>
              <a:spcAft>
                <a:spcPts val="0"/>
              </a:spcAft>
              <a:buClr>
                <a:srgbClr val="000000"/>
              </a:buClr>
              <a:buSzPts val="1000"/>
            </a:pPr>
            <a:r>
              <a:rPr lang="en-US" sz="1000" dirty="0">
                <a:solidFill>
                  <a:schemeClr val="tx2">
                    <a:lumMod val="10000"/>
                  </a:schemeClr>
                </a:solidFill>
                <a:latin typeface="Avenir"/>
                <a:sym typeface="Avenir"/>
              </a:rPr>
              <a:t>Across all MDAs, approximately </a:t>
            </a:r>
            <a:r>
              <a:rPr lang="en-US" sz="1000" dirty="0" err="1">
                <a:solidFill>
                  <a:schemeClr val="tx2">
                    <a:lumMod val="10000"/>
                  </a:schemeClr>
                </a:solidFill>
                <a:latin typeface="Avenir"/>
                <a:sym typeface="Avenir"/>
              </a:rPr>
              <a:t>KSh</a:t>
            </a:r>
            <a:r>
              <a:rPr lang="en-US" sz="1000" dirty="0">
                <a:solidFill>
                  <a:schemeClr val="tx2">
                    <a:lumMod val="10000"/>
                  </a:schemeClr>
                </a:solidFill>
                <a:latin typeface="Avenir"/>
                <a:sym typeface="Avenir"/>
              </a:rPr>
              <a:t> 1.79 trillion of allocated funds went unused indicating inefficiencies in budget absorption (projects not implemented, delayed, or over-allocated).</a:t>
            </a:r>
          </a:p>
          <a:p>
            <a:pPr marL="12700" marR="5080" lvl="0" algn="l" rtl="0">
              <a:lnSpc>
                <a:spcPct val="121428"/>
              </a:lnSpc>
              <a:spcBef>
                <a:spcPts val="20"/>
              </a:spcBef>
              <a:spcAft>
                <a:spcPts val="0"/>
              </a:spcAft>
              <a:buClr>
                <a:srgbClr val="000000"/>
              </a:buClr>
              <a:buSzPts val="1000"/>
            </a:pPr>
            <a:endParaRPr lang="en-US" sz="1000" b="1" i="0" u="none" strike="noStrike" cap="none" dirty="0">
              <a:solidFill>
                <a:schemeClr val="tx2">
                  <a:lumMod val="10000"/>
                </a:schemeClr>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Total overspending: </a:t>
            </a:r>
            <a:r>
              <a:rPr lang="en-US" sz="1000" dirty="0">
                <a:solidFill>
                  <a:schemeClr val="tx2">
                    <a:lumMod val="10000"/>
                  </a:schemeClr>
                </a:solidFill>
                <a:latin typeface="Avenir"/>
                <a:sym typeface="Avenir"/>
              </a:rPr>
              <a:t>-1.98T spent beyond approved budgets.</a:t>
            </a:r>
          </a:p>
          <a:p>
            <a:pPr marL="12700" marR="5080">
              <a:lnSpc>
                <a:spcPct val="121428"/>
              </a:lnSpc>
              <a:spcBef>
                <a:spcPts val="20"/>
              </a:spcBef>
              <a:buSzPts val="1000"/>
            </a:pPr>
            <a:r>
              <a:rPr lang="en-US" sz="1000" dirty="0">
                <a:solidFill>
                  <a:schemeClr val="tx2">
                    <a:lumMod val="10000"/>
                  </a:schemeClr>
                </a:solidFill>
                <a:latin typeface="Avenir"/>
                <a:sym typeface="Avenir"/>
              </a:rPr>
              <a:t>Around </a:t>
            </a:r>
            <a:r>
              <a:rPr lang="en-US" sz="1000" dirty="0" err="1">
                <a:solidFill>
                  <a:schemeClr val="tx2">
                    <a:lumMod val="10000"/>
                  </a:schemeClr>
                </a:solidFill>
                <a:latin typeface="Avenir"/>
                <a:sym typeface="Avenir"/>
              </a:rPr>
              <a:t>KSh</a:t>
            </a:r>
            <a:r>
              <a:rPr lang="en-US" sz="1000" dirty="0">
                <a:solidFill>
                  <a:schemeClr val="tx2">
                    <a:lumMod val="10000"/>
                  </a:schemeClr>
                </a:solidFill>
                <a:latin typeface="Avenir"/>
                <a:sym typeface="Avenir"/>
              </a:rPr>
              <a:t> 1.98 trillion was spent beyond approved budgets, reflecting weak fiscal discipline and reliance on supplementary allocations.</a:t>
            </a:r>
          </a:p>
          <a:p>
            <a:pPr marL="12700" marR="5080">
              <a:lnSpc>
                <a:spcPct val="121428"/>
              </a:lnSpc>
              <a:spcBef>
                <a:spcPts val="20"/>
              </a:spcBef>
              <a:buSzPts val="1000"/>
            </a:pPr>
            <a:endParaRPr lang="en-US" sz="1000" dirty="0">
              <a:solidFill>
                <a:schemeClr val="tx2">
                  <a:lumMod val="10000"/>
                </a:schemeClr>
              </a:solidFill>
              <a:latin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Largest underspending</a:t>
            </a:r>
            <a:r>
              <a:rPr lang="en-US" sz="1000" dirty="0">
                <a:solidFill>
                  <a:schemeClr val="tx2">
                    <a:lumMod val="10000"/>
                  </a:schemeClr>
                </a:solidFill>
                <a:latin typeface="Avenir"/>
                <a:sym typeface="Avenir"/>
              </a:rPr>
              <a:t>: 1.17T </a:t>
            </a:r>
          </a:p>
          <a:p>
            <a:pPr marL="12700" marR="5080" lvl="0">
              <a:lnSpc>
                <a:spcPct val="121428"/>
              </a:lnSpc>
              <a:spcBef>
                <a:spcPts val="20"/>
              </a:spcBef>
              <a:buSzPts val="1000"/>
            </a:pPr>
            <a:r>
              <a:rPr lang="en-US" sz="1000" dirty="0">
                <a:solidFill>
                  <a:schemeClr val="tx2">
                    <a:lumMod val="10000"/>
                  </a:schemeClr>
                </a:solidFill>
                <a:latin typeface="Avenir"/>
                <a:sym typeface="Avenir"/>
              </a:rPr>
              <a:t>A single MDA overspent by nearly one-third of Kenya’s annual budget — an extreme outlier and a clear audit red</a:t>
            </a:r>
          </a:p>
        </p:txBody>
      </p:sp>
      <p:pic>
        <p:nvPicPr>
          <p:cNvPr id="5" name="Picture 4">
            <a:extLst>
              <a:ext uri="{FF2B5EF4-FFF2-40B4-BE49-F238E27FC236}">
                <a16:creationId xmlns:a16="http://schemas.microsoft.com/office/drawing/2014/main" id="{6B2E4E38-43B3-D1FA-B501-6305B981EA30}"/>
              </a:ext>
            </a:extLst>
          </p:cNvPr>
          <p:cNvPicPr>
            <a:picLocks noChangeAspect="1"/>
          </p:cNvPicPr>
          <p:nvPr/>
        </p:nvPicPr>
        <p:blipFill>
          <a:blip r:embed="rId4"/>
          <a:stretch>
            <a:fillRect/>
          </a:stretch>
        </p:blipFill>
        <p:spPr>
          <a:xfrm>
            <a:off x="270407" y="1942488"/>
            <a:ext cx="5955911" cy="3933672"/>
          </a:xfrm>
          <a:prstGeom prst="rect">
            <a:avLst/>
          </a:prstGeom>
        </p:spPr>
      </p:pic>
    </p:spTree>
    <p:extLst>
      <p:ext uri="{BB962C8B-B14F-4D97-AF65-F5344CB8AC3E}">
        <p14:creationId xmlns:p14="http://schemas.microsoft.com/office/powerpoint/2010/main" val="20147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65D59D8E-B7D1-9A8E-7357-183FBDFBE152}"/>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E68138EE-1C33-717E-6E59-0A3BB421A26E}"/>
              </a:ext>
            </a:extLst>
          </p:cNvPr>
          <p:cNvSpPr txBox="1"/>
          <p:nvPr/>
        </p:nvSpPr>
        <p:spPr>
          <a:xfrm>
            <a:off x="384500" y="795262"/>
            <a:ext cx="11484945" cy="600149"/>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Hypothesis Testing: </a:t>
            </a:r>
          </a:p>
          <a:p>
            <a:pPr marL="12700" lvl="0">
              <a:buSzPts val="2800"/>
            </a:pPr>
            <a:r>
              <a:rPr lang="en-US" i="1" dirty="0">
                <a:solidFill>
                  <a:srgbClr val="FD265E"/>
                </a:solidFill>
              </a:rPr>
              <a:t>Spending Patterns Across MDAs</a:t>
            </a:r>
            <a:endParaRPr lang="en-US" i="1" dirty="0">
              <a:solidFill>
                <a:srgbClr val="FD265E"/>
              </a:solidFill>
              <a:sym typeface="Avenir"/>
            </a:endParaRPr>
          </a:p>
        </p:txBody>
      </p:sp>
      <p:sp>
        <p:nvSpPr>
          <p:cNvPr id="12" name="TextBox 11">
            <a:extLst>
              <a:ext uri="{FF2B5EF4-FFF2-40B4-BE49-F238E27FC236}">
                <a16:creationId xmlns:a16="http://schemas.microsoft.com/office/drawing/2014/main" id="{4084F233-E57B-9F5E-E0C9-3029CD2C44B5}"/>
              </a:ext>
            </a:extLst>
          </p:cNvPr>
          <p:cNvSpPr txBox="1"/>
          <p:nvPr/>
        </p:nvSpPr>
        <p:spPr>
          <a:xfrm>
            <a:off x="441271" y="4199708"/>
            <a:ext cx="3122720" cy="738664"/>
          </a:xfrm>
          <a:prstGeom prst="rect">
            <a:avLst/>
          </a:prstGeom>
          <a:noFill/>
        </p:spPr>
        <p:txBody>
          <a:bodyPr wrap="square">
            <a:spAutoFit/>
          </a:bodyPr>
          <a:lstStyle/>
          <a:p>
            <a:r>
              <a:rPr lang="en-US" b="1" dirty="0"/>
              <a:t>Chi-square Statistic</a:t>
            </a:r>
            <a:r>
              <a:rPr lang="el-GR" b="1" dirty="0"/>
              <a:t>: </a:t>
            </a:r>
            <a:r>
              <a:rPr lang="el-GR" dirty="0"/>
              <a:t>47.02</a:t>
            </a:r>
            <a:r>
              <a:rPr lang="en-US" dirty="0"/>
              <a:t>p-value: </a:t>
            </a:r>
            <a:r>
              <a:rPr lang="en-US" b="1" dirty="0"/>
              <a:t>P-value:</a:t>
            </a:r>
            <a:r>
              <a:rPr lang="en-US" dirty="0"/>
              <a:t>6.156857231834227e-11</a:t>
            </a:r>
          </a:p>
          <a:p>
            <a:r>
              <a:rPr lang="en-US" b="1" dirty="0"/>
              <a:t>Decision: </a:t>
            </a:r>
            <a:r>
              <a:rPr lang="en-US" dirty="0"/>
              <a:t>Reject H₀</a:t>
            </a:r>
            <a:endParaRPr lang="en-KE" dirty="0"/>
          </a:p>
        </p:txBody>
      </p:sp>
      <p:sp>
        <p:nvSpPr>
          <p:cNvPr id="13" name="TextBox 12">
            <a:extLst>
              <a:ext uri="{FF2B5EF4-FFF2-40B4-BE49-F238E27FC236}">
                <a16:creationId xmlns:a16="http://schemas.microsoft.com/office/drawing/2014/main" id="{A2C38B11-54B0-ABB3-D9B0-C18A5A509440}"/>
              </a:ext>
            </a:extLst>
          </p:cNvPr>
          <p:cNvSpPr txBox="1"/>
          <p:nvPr/>
        </p:nvSpPr>
        <p:spPr>
          <a:xfrm>
            <a:off x="5879779" y="1933277"/>
            <a:ext cx="5903699" cy="4261167"/>
          </a:xfrm>
          <a:prstGeom prst="rect">
            <a:avLst/>
          </a:prstGeom>
          <a:noFill/>
        </p:spPr>
        <p:txBody>
          <a:bodyPr wrap="square" rtlCol="0">
            <a:spAutoFit/>
          </a:bodyPr>
          <a:lstStyle/>
          <a:p>
            <a:pPr marL="12700">
              <a:buSzPts val="2800"/>
            </a:pPr>
            <a:r>
              <a:rPr lang="en-US" sz="1600" dirty="0">
                <a:solidFill>
                  <a:srgbClr val="FD265E"/>
                </a:solidFill>
              </a:rPr>
              <a:t>Key Insights</a:t>
            </a:r>
          </a:p>
          <a:p>
            <a:pPr marR="5080">
              <a:lnSpc>
                <a:spcPct val="121428"/>
              </a:lnSpc>
              <a:spcBef>
                <a:spcPts val="20"/>
              </a:spcBef>
              <a:buSzPts val="1000"/>
            </a:pPr>
            <a:r>
              <a:rPr lang="en-US" sz="1000" dirty="0">
                <a:solidFill>
                  <a:schemeClr val="tx2">
                    <a:lumMod val="10000"/>
                  </a:schemeClr>
                </a:solidFill>
                <a:latin typeface="Avenir"/>
              </a:rPr>
              <a:t>Since p-value ≪ 0.05, we reject H₀.</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This means the distribution of MDAs across Overspent / Underspent / On Budget is not equal.</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In other words, there’s a systematic bias:</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 Most MDAs are underspending (139 vs expected ~92).</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Very few MDAs are On Budget (46 vs expected ~92).</a:t>
            </a:r>
          </a:p>
          <a:p>
            <a:pPr marL="1714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Overspent MDAs (91) are close to expected but still part of the imbalance.</a:t>
            </a:r>
          </a:p>
          <a:p>
            <a:pPr marL="12700" marR="5080">
              <a:lnSpc>
                <a:spcPct val="121428"/>
              </a:lnSpc>
              <a:spcBef>
                <a:spcPts val="20"/>
              </a:spcBef>
              <a:buSzPts val="1000"/>
            </a:pPr>
            <a:r>
              <a:rPr lang="en-US" sz="1000" dirty="0">
                <a:solidFill>
                  <a:schemeClr val="tx2">
                    <a:lumMod val="10000"/>
                  </a:schemeClr>
                </a:solidFill>
                <a:latin typeface="Avenir"/>
              </a:rPr>
              <a:t>This means the distribution of MDAs across Overspent / Underspent / On Budget is not equal. This reveals that there’s a systematic bias:</a:t>
            </a:r>
          </a:p>
          <a:p>
            <a:pPr marL="12700" marR="5080">
              <a:lnSpc>
                <a:spcPct val="121428"/>
              </a:lnSpc>
              <a:spcBef>
                <a:spcPts val="20"/>
              </a:spcBef>
              <a:buSzPts val="1000"/>
            </a:pPr>
            <a:endParaRPr lang="en-US" sz="1000" dirty="0">
              <a:solidFill>
                <a:schemeClr val="tx2">
                  <a:lumMod val="10000"/>
                </a:schemeClr>
              </a:solidFill>
              <a:latin typeface="Avenir"/>
            </a:endParaRPr>
          </a:p>
          <a:p>
            <a:pPr marL="12700">
              <a:buSzPts val="2800"/>
            </a:pPr>
            <a:r>
              <a:rPr lang="en-US" sz="1600" dirty="0">
                <a:solidFill>
                  <a:srgbClr val="FD265E"/>
                </a:solidFill>
              </a:rPr>
              <a:t>Policy / Audit Implication(Hypothesis Testing)</a:t>
            </a:r>
          </a:p>
          <a:p>
            <a:r>
              <a:rPr lang="en-US" sz="1000" dirty="0">
                <a:solidFill>
                  <a:schemeClr val="tx2">
                    <a:lumMod val="10000"/>
                  </a:schemeClr>
                </a:solidFill>
                <a:latin typeface="Avenir"/>
              </a:rPr>
              <a:t>The bias toward underspending may indicate:</a:t>
            </a:r>
          </a:p>
          <a:p>
            <a:pPr marL="171450" indent="-171450">
              <a:buFont typeface="Arial" panose="020B0604020202020204" pitchFamily="34" charset="0"/>
              <a:buChar char="•"/>
            </a:pPr>
            <a:r>
              <a:rPr lang="en-US" sz="1000" dirty="0">
                <a:solidFill>
                  <a:schemeClr val="tx2">
                    <a:lumMod val="10000"/>
                  </a:schemeClr>
                </a:solidFill>
                <a:latin typeface="Avenir"/>
              </a:rPr>
              <a:t>Delayed fund disbursement,</a:t>
            </a:r>
          </a:p>
          <a:p>
            <a:pPr marL="171450" indent="-171450">
              <a:buFont typeface="Arial" panose="020B0604020202020204" pitchFamily="34" charset="0"/>
              <a:buChar char="•"/>
            </a:pPr>
            <a:r>
              <a:rPr lang="en-US" sz="1000" dirty="0">
                <a:solidFill>
                  <a:schemeClr val="tx2">
                    <a:lumMod val="10000"/>
                  </a:schemeClr>
                </a:solidFill>
                <a:latin typeface="Avenir"/>
              </a:rPr>
              <a:t>Poor absorption capacity,</a:t>
            </a:r>
          </a:p>
          <a:p>
            <a:pPr marL="171450" indent="-171450">
              <a:buFont typeface="Arial" panose="020B0604020202020204" pitchFamily="34" charset="0"/>
              <a:buChar char="•"/>
            </a:pPr>
            <a:r>
              <a:rPr lang="en-US" sz="1000" dirty="0">
                <a:solidFill>
                  <a:schemeClr val="tx2">
                    <a:lumMod val="10000"/>
                  </a:schemeClr>
                </a:solidFill>
                <a:latin typeface="Avenir"/>
              </a:rPr>
              <a:t>Overestimation during budget approval.</a:t>
            </a:r>
          </a:p>
          <a:p>
            <a:endParaRPr lang="en-US" sz="1000" dirty="0">
              <a:solidFill>
                <a:schemeClr val="tx2">
                  <a:lumMod val="10000"/>
                </a:schemeClr>
              </a:solidFill>
              <a:latin typeface="Avenir"/>
            </a:endParaRPr>
          </a:p>
          <a:p>
            <a:r>
              <a:rPr lang="en-US" sz="1000" dirty="0">
                <a:solidFill>
                  <a:schemeClr val="tx2">
                    <a:lumMod val="10000"/>
                  </a:schemeClr>
                </a:solidFill>
                <a:latin typeface="Avenir"/>
              </a:rPr>
              <a:t>The fact that "on budget" performance is rare might indicate:</a:t>
            </a:r>
          </a:p>
          <a:p>
            <a:pPr marL="171450" indent="-171450">
              <a:buFont typeface="Arial" panose="020B0604020202020204" pitchFamily="34" charset="0"/>
              <a:buChar char="•"/>
            </a:pPr>
            <a:r>
              <a:rPr lang="en-US" sz="1000" dirty="0">
                <a:solidFill>
                  <a:schemeClr val="tx2">
                    <a:lumMod val="10000"/>
                  </a:schemeClr>
                </a:solidFill>
                <a:latin typeface="Avenir"/>
              </a:rPr>
              <a:t>Lack of accurate forecasting</a:t>
            </a:r>
          </a:p>
          <a:p>
            <a:pPr marL="171450" indent="-171450">
              <a:buFont typeface="Arial" panose="020B0604020202020204" pitchFamily="34" charset="0"/>
              <a:buChar char="•"/>
            </a:pPr>
            <a:r>
              <a:rPr lang="en-US" sz="1000" dirty="0">
                <a:solidFill>
                  <a:schemeClr val="tx2">
                    <a:lumMod val="10000"/>
                  </a:schemeClr>
                </a:solidFill>
                <a:latin typeface="Avenir"/>
              </a:rPr>
              <a:t>Weak budget execution controls</a:t>
            </a:r>
          </a:p>
          <a:p>
            <a:endParaRPr lang="en-US" sz="1000" dirty="0">
              <a:solidFill>
                <a:schemeClr val="tx2">
                  <a:lumMod val="10000"/>
                </a:schemeClr>
              </a:solidFill>
              <a:latin typeface="Avenir"/>
            </a:endParaRPr>
          </a:p>
          <a:p>
            <a:r>
              <a:rPr lang="en-US" sz="1000" dirty="0">
                <a:solidFill>
                  <a:schemeClr val="tx2">
                    <a:lumMod val="10000"/>
                  </a:schemeClr>
                </a:solidFill>
                <a:latin typeface="Avenir"/>
              </a:rPr>
              <a:t>This result supports the need for:</a:t>
            </a:r>
          </a:p>
          <a:p>
            <a:pPr marL="171450" indent="-171450">
              <a:buFont typeface="Arial" panose="020B0604020202020204" pitchFamily="34" charset="0"/>
              <a:buChar char="•"/>
            </a:pPr>
            <a:r>
              <a:rPr lang="en-US" sz="1000" dirty="0">
                <a:solidFill>
                  <a:schemeClr val="tx2">
                    <a:lumMod val="10000"/>
                  </a:schemeClr>
                </a:solidFill>
                <a:latin typeface="Avenir"/>
              </a:rPr>
              <a:t>Budget execution reforms</a:t>
            </a:r>
          </a:p>
          <a:p>
            <a:pPr marL="171450" indent="-171450">
              <a:buFont typeface="Arial" panose="020B0604020202020204" pitchFamily="34" charset="0"/>
              <a:buChar char="•"/>
            </a:pPr>
            <a:r>
              <a:rPr lang="en-US" sz="1000" dirty="0">
                <a:solidFill>
                  <a:schemeClr val="tx2">
                    <a:lumMod val="10000"/>
                  </a:schemeClr>
                </a:solidFill>
                <a:latin typeface="Avenir"/>
              </a:rPr>
              <a:t>Capacity building</a:t>
            </a:r>
          </a:p>
          <a:p>
            <a:pPr marL="171450" indent="-171450">
              <a:buFont typeface="Arial" panose="020B0604020202020204" pitchFamily="34" charset="0"/>
              <a:buChar char="•"/>
            </a:pPr>
            <a:r>
              <a:rPr lang="en-US" sz="1000" dirty="0">
                <a:solidFill>
                  <a:schemeClr val="tx2">
                    <a:lumMod val="10000"/>
                  </a:schemeClr>
                </a:solidFill>
                <a:latin typeface="Avenir"/>
              </a:rPr>
              <a:t>Better monitoring and evaluation</a:t>
            </a:r>
            <a:endParaRPr lang="en-KE" sz="1000" dirty="0">
              <a:solidFill>
                <a:schemeClr val="tx2">
                  <a:lumMod val="10000"/>
                </a:schemeClr>
              </a:solidFill>
              <a:latin typeface="Avenir"/>
            </a:endParaRPr>
          </a:p>
        </p:txBody>
      </p:sp>
      <p:graphicFrame>
        <p:nvGraphicFramePr>
          <p:cNvPr id="2" name="Table 1">
            <a:extLst>
              <a:ext uri="{FF2B5EF4-FFF2-40B4-BE49-F238E27FC236}">
                <a16:creationId xmlns:a16="http://schemas.microsoft.com/office/drawing/2014/main" id="{364085D7-2983-46E4-B98C-CE57A4E5369C}"/>
              </a:ext>
            </a:extLst>
          </p:cNvPr>
          <p:cNvGraphicFramePr>
            <a:graphicFrameLocks noGrp="1"/>
          </p:cNvGraphicFramePr>
          <p:nvPr>
            <p:extLst>
              <p:ext uri="{D42A27DB-BD31-4B8C-83A1-F6EECF244321}">
                <p14:modId xmlns:p14="http://schemas.microsoft.com/office/powerpoint/2010/main" val="3847202377"/>
              </p:ext>
            </p:extLst>
          </p:nvPr>
        </p:nvGraphicFramePr>
        <p:xfrm>
          <a:off x="408522" y="2053352"/>
          <a:ext cx="3962400" cy="1857747"/>
        </p:xfrm>
        <a:graphic>
          <a:graphicData uri="http://schemas.openxmlformats.org/drawingml/2006/table">
            <a:tbl>
              <a:tblPr>
                <a:tableStyleId>{5C22544A-7EE6-4342-B048-85BDC9FD1C3A}</a:tableStyleId>
              </a:tblPr>
              <a:tblGrid>
                <a:gridCol w="1320800">
                  <a:extLst>
                    <a:ext uri="{9D8B030D-6E8A-4147-A177-3AD203B41FA5}">
                      <a16:colId xmlns:a16="http://schemas.microsoft.com/office/drawing/2014/main" val="1585863094"/>
                    </a:ext>
                  </a:extLst>
                </a:gridCol>
                <a:gridCol w="1320800">
                  <a:extLst>
                    <a:ext uri="{9D8B030D-6E8A-4147-A177-3AD203B41FA5}">
                      <a16:colId xmlns:a16="http://schemas.microsoft.com/office/drawing/2014/main" val="4045692937"/>
                    </a:ext>
                  </a:extLst>
                </a:gridCol>
                <a:gridCol w="1320800">
                  <a:extLst>
                    <a:ext uri="{9D8B030D-6E8A-4147-A177-3AD203B41FA5}">
                      <a16:colId xmlns:a16="http://schemas.microsoft.com/office/drawing/2014/main" val="1165915144"/>
                    </a:ext>
                  </a:extLst>
                </a:gridCol>
              </a:tblGrid>
              <a:tr h="844431">
                <a:tc>
                  <a:txBody>
                    <a:bodyPr/>
                    <a:lstStyle/>
                    <a:p>
                      <a:pPr algn="l" rtl="0" fontAlgn="b">
                        <a:buNone/>
                      </a:pPr>
                      <a:r>
                        <a:rPr lang="en-KE" sz="1100" u="none" strike="noStrike">
                          <a:effectLst/>
                        </a:rPr>
                        <a:t> </a:t>
                      </a:r>
                      <a:endParaRPr lang="en-KE"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rtl="0" fontAlgn="b">
                        <a:buNone/>
                      </a:pPr>
                      <a:r>
                        <a:rPr lang="en-US" sz="1100" u="none" strike="noStrike">
                          <a:effectLst/>
                        </a:rPr>
                        <a:t>Observed Distribution</a:t>
                      </a:r>
                      <a:endParaRPr lang="en-US" sz="1100" b="1" i="0" u="none" strike="noStrike">
                        <a:solidFill>
                          <a:srgbClr val="000000"/>
                        </a:solidFill>
                        <a:effectLst/>
                        <a:latin typeface="Aptos Narrow" panose="020B0004020202020204" pitchFamily="34" charset="0"/>
                      </a:endParaRPr>
                    </a:p>
                  </a:txBody>
                  <a:tcPr marL="6350" marR="6350" marT="6350" marB="0" anchor="b"/>
                </a:tc>
                <a:tc>
                  <a:txBody>
                    <a:bodyPr/>
                    <a:lstStyle/>
                    <a:p>
                      <a:pPr algn="l" rtl="0" fontAlgn="b">
                        <a:buNone/>
                      </a:pPr>
                      <a:r>
                        <a:rPr lang="en-US" sz="1100" u="none" strike="noStrike">
                          <a:effectLst/>
                        </a:rPr>
                        <a:t>Expected if balanced (~92 each):</a:t>
                      </a:r>
                      <a:endParaRPr lang="en-US" sz="1100" b="1"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57278343"/>
                  </a:ext>
                </a:extLst>
              </a:tr>
              <a:tr h="337772">
                <a:tc>
                  <a:txBody>
                    <a:bodyPr/>
                    <a:lstStyle/>
                    <a:p>
                      <a:pPr algn="l" rtl="0" fontAlgn="ctr">
                        <a:buNone/>
                      </a:pPr>
                      <a:r>
                        <a:rPr lang="en-US" sz="1100" u="none" strike="noStrike">
                          <a:effectLst/>
                        </a:rPr>
                        <a:t>Overspent</a:t>
                      </a:r>
                      <a:endParaRPr lang="en-US" sz="1100" b="0" i="0" u="none" strike="noStrike">
                        <a:solidFill>
                          <a:srgbClr val="000000"/>
                        </a:solidFill>
                        <a:effectLst/>
                        <a:latin typeface="Aptos Narrow" panose="020B0004020202020204" pitchFamily="34" charset="0"/>
                      </a:endParaRPr>
                    </a:p>
                  </a:txBody>
                  <a:tcPr marL="76200" marR="6350" marT="6350" marB="0" anchor="ctr"/>
                </a:tc>
                <a:tc>
                  <a:txBody>
                    <a:bodyPr/>
                    <a:lstStyle/>
                    <a:p>
                      <a:pPr algn="r" rtl="0" fontAlgn="b">
                        <a:buNone/>
                      </a:pPr>
                      <a:r>
                        <a:rPr lang="en-KE" sz="1100" u="none" strike="noStrike">
                          <a:effectLst/>
                        </a:rPr>
                        <a:t>91</a:t>
                      </a:r>
                      <a:endParaRPr lang="en-KE"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r" rtl="0" fontAlgn="b">
                        <a:buNone/>
                      </a:pPr>
                      <a:r>
                        <a:rPr lang="en-KE" sz="1100" u="none" strike="noStrike">
                          <a:effectLst/>
                        </a:rPr>
                        <a:t>92</a:t>
                      </a:r>
                      <a:endParaRPr lang="en-KE"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44302222"/>
                  </a:ext>
                </a:extLst>
              </a:tr>
              <a:tr h="337772">
                <a:tc>
                  <a:txBody>
                    <a:bodyPr/>
                    <a:lstStyle/>
                    <a:p>
                      <a:pPr algn="l" rtl="0" fontAlgn="ctr">
                        <a:buNone/>
                      </a:pPr>
                      <a:r>
                        <a:rPr lang="en-US" sz="1100" u="none" strike="noStrike">
                          <a:effectLst/>
                        </a:rPr>
                        <a:t>Underspent</a:t>
                      </a:r>
                      <a:endParaRPr lang="en-US" sz="1100" b="0" i="0" u="none" strike="noStrike">
                        <a:solidFill>
                          <a:srgbClr val="000000"/>
                        </a:solidFill>
                        <a:effectLst/>
                        <a:latin typeface="Aptos Narrow" panose="020B0004020202020204" pitchFamily="34" charset="0"/>
                      </a:endParaRPr>
                    </a:p>
                  </a:txBody>
                  <a:tcPr marL="76200" marR="6350" marT="6350" marB="0" anchor="ctr"/>
                </a:tc>
                <a:tc>
                  <a:txBody>
                    <a:bodyPr/>
                    <a:lstStyle/>
                    <a:p>
                      <a:pPr algn="r" rtl="0" fontAlgn="b">
                        <a:buNone/>
                      </a:pPr>
                      <a:r>
                        <a:rPr lang="en-KE" sz="1100" u="none" strike="noStrike">
                          <a:effectLst/>
                        </a:rPr>
                        <a:t>139</a:t>
                      </a:r>
                      <a:endParaRPr lang="en-KE"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r" rtl="0" fontAlgn="b">
                        <a:buNone/>
                      </a:pPr>
                      <a:r>
                        <a:rPr lang="en-KE" sz="1100" u="none" strike="noStrike">
                          <a:effectLst/>
                        </a:rPr>
                        <a:t>92</a:t>
                      </a:r>
                      <a:endParaRPr lang="en-KE"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79956554"/>
                  </a:ext>
                </a:extLst>
              </a:tr>
              <a:tr h="337772">
                <a:tc>
                  <a:txBody>
                    <a:bodyPr/>
                    <a:lstStyle/>
                    <a:p>
                      <a:pPr algn="l" rtl="0" fontAlgn="ctr">
                        <a:buNone/>
                      </a:pPr>
                      <a:r>
                        <a:rPr lang="en-US" sz="1100" u="none" strike="noStrike">
                          <a:effectLst/>
                        </a:rPr>
                        <a:t>On Budget</a:t>
                      </a:r>
                      <a:endParaRPr lang="en-US" sz="1100" b="0" i="0" u="none" strike="noStrike">
                        <a:solidFill>
                          <a:srgbClr val="000000"/>
                        </a:solidFill>
                        <a:effectLst/>
                        <a:latin typeface="Aptos Narrow" panose="020B0004020202020204" pitchFamily="34" charset="0"/>
                      </a:endParaRPr>
                    </a:p>
                  </a:txBody>
                  <a:tcPr marL="76200" marR="6350" marT="6350" marB="0" anchor="ctr"/>
                </a:tc>
                <a:tc>
                  <a:txBody>
                    <a:bodyPr/>
                    <a:lstStyle/>
                    <a:p>
                      <a:pPr algn="r" rtl="0" fontAlgn="b">
                        <a:buNone/>
                      </a:pPr>
                      <a:r>
                        <a:rPr lang="en-KE" sz="1100" u="none" strike="noStrike" dirty="0">
                          <a:effectLst/>
                        </a:rPr>
                        <a:t>46</a:t>
                      </a:r>
                      <a:endParaRPr lang="en-KE"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rtl="0" fontAlgn="b">
                        <a:buNone/>
                      </a:pPr>
                      <a:r>
                        <a:rPr lang="en-KE" sz="1100" u="none" strike="noStrike" dirty="0">
                          <a:effectLst/>
                        </a:rPr>
                        <a:t>92</a:t>
                      </a:r>
                      <a:endParaRPr lang="en-KE"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15148877"/>
                  </a:ext>
                </a:extLst>
              </a:tr>
            </a:tbl>
          </a:graphicData>
        </a:graphic>
      </p:graphicFrame>
    </p:spTree>
    <p:extLst>
      <p:ext uri="{BB962C8B-B14F-4D97-AF65-F5344CB8AC3E}">
        <p14:creationId xmlns:p14="http://schemas.microsoft.com/office/powerpoint/2010/main" val="240388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C870F481-32DC-74AD-4B9D-9E30E258ACAC}"/>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7A58CEB3-99F1-21B5-D76F-A2CC699EE3F0}"/>
              </a:ext>
            </a:extLst>
          </p:cNvPr>
          <p:cNvSpPr txBox="1"/>
          <p:nvPr/>
        </p:nvSpPr>
        <p:spPr>
          <a:xfrm>
            <a:off x="4926856" y="425342"/>
            <a:ext cx="2722685" cy="384706"/>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Clustering Analysis</a:t>
            </a:r>
          </a:p>
        </p:txBody>
      </p:sp>
      <p:sp>
        <p:nvSpPr>
          <p:cNvPr id="15" name="TextBox 14">
            <a:extLst>
              <a:ext uri="{FF2B5EF4-FFF2-40B4-BE49-F238E27FC236}">
                <a16:creationId xmlns:a16="http://schemas.microsoft.com/office/drawing/2014/main" id="{7739421F-DB01-736E-A812-078C88BE2FE9}"/>
              </a:ext>
            </a:extLst>
          </p:cNvPr>
          <p:cNvSpPr txBox="1"/>
          <p:nvPr/>
        </p:nvSpPr>
        <p:spPr>
          <a:xfrm>
            <a:off x="384499" y="4464759"/>
            <a:ext cx="5903699" cy="1938992"/>
          </a:xfrm>
          <a:prstGeom prst="rect">
            <a:avLst/>
          </a:prstGeom>
          <a:noFill/>
        </p:spPr>
        <p:txBody>
          <a:bodyPr wrap="square" rtlCol="0">
            <a:spAutoFit/>
          </a:bodyPr>
          <a:lstStyle/>
          <a:p>
            <a:pPr marL="12700">
              <a:buSzPts val="2800"/>
            </a:pPr>
            <a:r>
              <a:rPr lang="en-US" sz="1000" dirty="0">
                <a:solidFill>
                  <a:schemeClr val="tx2">
                    <a:lumMod val="10000"/>
                  </a:schemeClr>
                </a:solidFill>
                <a:latin typeface="Avenir"/>
              </a:rPr>
              <a:t>We used </a:t>
            </a:r>
            <a:r>
              <a:rPr lang="en-US" sz="1000" b="1" dirty="0" err="1">
                <a:solidFill>
                  <a:schemeClr val="tx2">
                    <a:lumMod val="10000"/>
                  </a:schemeClr>
                </a:solidFill>
                <a:latin typeface="Avenir"/>
              </a:rPr>
              <a:t>KMeans</a:t>
            </a:r>
            <a:r>
              <a:rPr lang="en-US" sz="1000" b="1" dirty="0">
                <a:solidFill>
                  <a:schemeClr val="tx2">
                    <a:lumMod val="10000"/>
                  </a:schemeClr>
                </a:solidFill>
                <a:latin typeface="Avenir"/>
              </a:rPr>
              <a:t> clustering </a:t>
            </a:r>
            <a:r>
              <a:rPr lang="en-US" sz="1000" dirty="0">
                <a:solidFill>
                  <a:schemeClr val="tx2">
                    <a:lumMod val="10000"/>
                  </a:schemeClr>
                </a:solidFill>
                <a:latin typeface="Avenir"/>
              </a:rPr>
              <a:t>to group MDAs based on budget, utilization, and variance the goal is to identify spending behavior patterns such as efficient users, under spenders, and over spenders.</a:t>
            </a:r>
          </a:p>
          <a:p>
            <a:pPr marL="12700">
              <a:buSzPts val="2800"/>
            </a:pPr>
            <a:endParaRPr lang="en-US" sz="1000" dirty="0">
              <a:solidFill>
                <a:schemeClr val="tx2">
                  <a:lumMod val="10000"/>
                </a:schemeClr>
              </a:solidFill>
              <a:latin typeface="Avenir"/>
            </a:endParaRPr>
          </a:p>
          <a:p>
            <a:pPr marL="12700">
              <a:buSzPts val="2800"/>
            </a:pPr>
            <a:endParaRPr lang="en-US" sz="1000" dirty="0">
              <a:solidFill>
                <a:srgbClr val="7F7F7F"/>
              </a:solidFill>
              <a:latin typeface="Avenir"/>
            </a:endParaRPr>
          </a:p>
          <a:p>
            <a:pPr marL="12700">
              <a:buSzPts val="2800"/>
            </a:pPr>
            <a:r>
              <a:rPr lang="en-US" sz="1000" dirty="0">
                <a:solidFill>
                  <a:schemeClr val="tx2">
                    <a:lumMod val="10000"/>
                  </a:schemeClr>
                </a:solidFill>
                <a:latin typeface="Avenir"/>
              </a:rPr>
              <a:t>Three clusters emerged:</a:t>
            </a:r>
          </a:p>
          <a:p>
            <a:pPr marL="12700">
              <a:buSzPts val="2800"/>
            </a:pPr>
            <a:r>
              <a:rPr lang="en-US" sz="1000" b="1" dirty="0">
                <a:solidFill>
                  <a:schemeClr val="tx2">
                    <a:lumMod val="10000"/>
                  </a:schemeClr>
                </a:solidFill>
                <a:latin typeface="Avenir"/>
              </a:rPr>
              <a:t>Cluster 0: Efficient spenders </a:t>
            </a:r>
            <a:r>
              <a:rPr lang="en-US" sz="1000" dirty="0">
                <a:solidFill>
                  <a:schemeClr val="tx2">
                    <a:lumMod val="10000"/>
                  </a:schemeClr>
                </a:solidFill>
                <a:latin typeface="Avenir"/>
              </a:rPr>
              <a:t>— high utilization, low variance.  </a:t>
            </a:r>
          </a:p>
          <a:p>
            <a:pPr marL="12700">
              <a:buSzPts val="2800"/>
            </a:pPr>
            <a:r>
              <a:rPr lang="en-US" sz="1000" b="1" dirty="0">
                <a:solidFill>
                  <a:schemeClr val="tx2">
                    <a:lumMod val="10000"/>
                  </a:schemeClr>
                </a:solidFill>
                <a:latin typeface="Avenir"/>
              </a:rPr>
              <a:t>Cluster 1:Under spenders </a:t>
            </a:r>
            <a:r>
              <a:rPr lang="en-US" sz="1000" dirty="0">
                <a:solidFill>
                  <a:schemeClr val="tx2">
                    <a:lumMod val="10000"/>
                  </a:schemeClr>
                </a:solidFill>
                <a:latin typeface="Avenir"/>
              </a:rPr>
              <a:t>— low utilization, large positive variance.  </a:t>
            </a:r>
          </a:p>
          <a:p>
            <a:pPr marL="12700">
              <a:buSzPts val="2800"/>
            </a:pPr>
            <a:r>
              <a:rPr lang="en-US" sz="1000" b="1" dirty="0">
                <a:solidFill>
                  <a:schemeClr val="tx2">
                    <a:lumMod val="10000"/>
                  </a:schemeClr>
                </a:solidFill>
                <a:latin typeface="Avenir"/>
              </a:rPr>
              <a:t>Cluster 2: Over spenders </a:t>
            </a:r>
            <a:r>
              <a:rPr lang="en-US" sz="1000" dirty="0">
                <a:solidFill>
                  <a:schemeClr val="tx2">
                    <a:lumMod val="10000"/>
                  </a:schemeClr>
                </a:solidFill>
                <a:latin typeface="Avenir"/>
              </a:rPr>
              <a:t>— negative variance (spent more than allocated).  </a:t>
            </a:r>
          </a:p>
          <a:p>
            <a:pPr marL="12700">
              <a:buSzPts val="2800"/>
            </a:pPr>
            <a:endParaRPr lang="en-US" sz="1000" dirty="0">
              <a:solidFill>
                <a:schemeClr val="tx2">
                  <a:lumMod val="10000"/>
                </a:schemeClr>
              </a:solidFill>
              <a:latin typeface="Avenir"/>
            </a:endParaRPr>
          </a:p>
          <a:p>
            <a:pPr marL="12700">
              <a:buSzPts val="2800"/>
            </a:pPr>
            <a:r>
              <a:rPr lang="en-US" sz="1000" b="1" dirty="0">
                <a:solidFill>
                  <a:schemeClr val="tx2">
                    <a:lumMod val="10000"/>
                  </a:schemeClr>
                </a:solidFill>
                <a:latin typeface="Avenir"/>
              </a:rPr>
              <a:t>Next steps:</a:t>
            </a:r>
          </a:p>
          <a:p>
            <a:pPr marL="12700">
              <a:buSzPts val="2800"/>
            </a:pPr>
            <a:r>
              <a:rPr lang="en-US" sz="1000" b="1" dirty="0">
                <a:solidFill>
                  <a:schemeClr val="tx2">
                    <a:lumMod val="10000"/>
                  </a:schemeClr>
                </a:solidFill>
                <a:latin typeface="Avenir"/>
              </a:rPr>
              <a:t>- </a:t>
            </a:r>
            <a:r>
              <a:rPr lang="en-US" sz="1000" dirty="0">
                <a:solidFill>
                  <a:schemeClr val="tx2">
                    <a:lumMod val="10000"/>
                  </a:schemeClr>
                </a:solidFill>
                <a:latin typeface="Avenir"/>
              </a:rPr>
              <a:t>Prioritize audits for high-budget MDAs in risky clusters.</a:t>
            </a:r>
          </a:p>
          <a:p>
            <a:pPr marL="12700">
              <a:buSzPts val="2800"/>
            </a:pPr>
            <a:r>
              <a:rPr lang="en-US" sz="1000" dirty="0">
                <a:solidFill>
                  <a:schemeClr val="tx2">
                    <a:lumMod val="10000"/>
                  </a:schemeClr>
                </a:solidFill>
                <a:latin typeface="Avenir"/>
              </a:rPr>
              <a:t>- Use cluster membership in dashboards to flag anomalies.</a:t>
            </a:r>
          </a:p>
        </p:txBody>
      </p:sp>
      <p:sp>
        <p:nvSpPr>
          <p:cNvPr id="5" name="TextBox 4">
            <a:extLst>
              <a:ext uri="{FF2B5EF4-FFF2-40B4-BE49-F238E27FC236}">
                <a16:creationId xmlns:a16="http://schemas.microsoft.com/office/drawing/2014/main" id="{B9F136E0-7858-C5A6-EE42-DFB6C947F128}"/>
              </a:ext>
            </a:extLst>
          </p:cNvPr>
          <p:cNvSpPr txBox="1"/>
          <p:nvPr/>
        </p:nvSpPr>
        <p:spPr>
          <a:xfrm>
            <a:off x="4296792" y="720337"/>
            <a:ext cx="3835154" cy="523220"/>
          </a:xfrm>
          <a:prstGeom prst="rect">
            <a:avLst/>
          </a:prstGeom>
          <a:noFill/>
        </p:spPr>
        <p:txBody>
          <a:bodyPr wrap="square" rtlCol="0">
            <a:spAutoFit/>
          </a:bodyPr>
          <a:lstStyle/>
          <a:p>
            <a:r>
              <a:rPr lang="en-US" i="1" dirty="0">
                <a:solidFill>
                  <a:srgbClr val="FD265E"/>
                </a:solidFill>
                <a:sym typeface="Avenir"/>
              </a:rPr>
              <a:t>Spending Behavior Clusters Across MDAs</a:t>
            </a:r>
          </a:p>
          <a:p>
            <a:endParaRPr lang="en-KE" dirty="0"/>
          </a:p>
        </p:txBody>
      </p:sp>
      <p:pic>
        <p:nvPicPr>
          <p:cNvPr id="6" name="Picture 5">
            <a:extLst>
              <a:ext uri="{FF2B5EF4-FFF2-40B4-BE49-F238E27FC236}">
                <a16:creationId xmlns:a16="http://schemas.microsoft.com/office/drawing/2014/main" id="{F3612F36-0336-BA0B-7ECD-FD47B294551A}"/>
              </a:ext>
            </a:extLst>
          </p:cNvPr>
          <p:cNvPicPr>
            <a:picLocks noChangeAspect="1"/>
          </p:cNvPicPr>
          <p:nvPr/>
        </p:nvPicPr>
        <p:blipFill>
          <a:blip r:embed="rId3"/>
          <a:stretch>
            <a:fillRect/>
          </a:stretch>
        </p:blipFill>
        <p:spPr>
          <a:xfrm>
            <a:off x="429085" y="1243557"/>
            <a:ext cx="4497771" cy="3102740"/>
          </a:xfrm>
          <a:prstGeom prst="rect">
            <a:avLst/>
          </a:prstGeom>
        </p:spPr>
      </p:pic>
      <p:pic>
        <p:nvPicPr>
          <p:cNvPr id="8" name="Picture 7">
            <a:extLst>
              <a:ext uri="{FF2B5EF4-FFF2-40B4-BE49-F238E27FC236}">
                <a16:creationId xmlns:a16="http://schemas.microsoft.com/office/drawing/2014/main" id="{E302C727-C4C7-50B6-084D-347F72A6E476}"/>
              </a:ext>
            </a:extLst>
          </p:cNvPr>
          <p:cNvPicPr>
            <a:picLocks noChangeAspect="1"/>
          </p:cNvPicPr>
          <p:nvPr/>
        </p:nvPicPr>
        <p:blipFill>
          <a:blip r:embed="rId4"/>
          <a:stretch>
            <a:fillRect/>
          </a:stretch>
        </p:blipFill>
        <p:spPr>
          <a:xfrm>
            <a:off x="6627303" y="1243557"/>
            <a:ext cx="5135612" cy="3221202"/>
          </a:xfrm>
          <a:prstGeom prst="rect">
            <a:avLst/>
          </a:prstGeom>
        </p:spPr>
      </p:pic>
    </p:spTree>
    <p:extLst>
      <p:ext uri="{BB962C8B-B14F-4D97-AF65-F5344CB8AC3E}">
        <p14:creationId xmlns:p14="http://schemas.microsoft.com/office/powerpoint/2010/main" val="129583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B4BA0FD7-DD0D-CC53-6D7F-27B1C5CCBDD6}"/>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A48EAE93-AAA3-9744-9B86-D71ED141BC00}"/>
              </a:ext>
            </a:extLst>
          </p:cNvPr>
          <p:cNvSpPr txBox="1"/>
          <p:nvPr/>
        </p:nvSpPr>
        <p:spPr>
          <a:xfrm>
            <a:off x="3275612" y="440284"/>
            <a:ext cx="6063699" cy="384706"/>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Budget and Expenditure Trends Over Time</a:t>
            </a:r>
          </a:p>
        </p:txBody>
      </p:sp>
      <p:sp>
        <p:nvSpPr>
          <p:cNvPr id="15" name="TextBox 14">
            <a:extLst>
              <a:ext uri="{FF2B5EF4-FFF2-40B4-BE49-F238E27FC236}">
                <a16:creationId xmlns:a16="http://schemas.microsoft.com/office/drawing/2014/main" id="{F2C06DCE-F22E-B7A3-A7CC-39BE48F38134}"/>
              </a:ext>
            </a:extLst>
          </p:cNvPr>
          <p:cNvSpPr txBox="1"/>
          <p:nvPr/>
        </p:nvSpPr>
        <p:spPr>
          <a:xfrm>
            <a:off x="403762" y="4916779"/>
            <a:ext cx="5903699" cy="1415772"/>
          </a:xfrm>
          <a:prstGeom prst="rect">
            <a:avLst/>
          </a:prstGeom>
          <a:noFill/>
        </p:spPr>
        <p:txBody>
          <a:bodyPr wrap="square" rtlCol="0">
            <a:spAutoFit/>
          </a:bodyPr>
          <a:lstStyle/>
          <a:p>
            <a:pPr marL="12700">
              <a:buSzPts val="2800"/>
            </a:pPr>
            <a:r>
              <a:rPr lang="en-US" sz="1600" dirty="0">
                <a:solidFill>
                  <a:srgbClr val="FD265E"/>
                </a:solidFill>
              </a:rPr>
              <a:t>Key Insights</a:t>
            </a:r>
          </a:p>
          <a:p>
            <a:pPr marL="12700">
              <a:buSzPts val="2800"/>
            </a:pPr>
            <a:endParaRPr lang="en-US" sz="1000" b="1" dirty="0">
              <a:solidFill>
                <a:schemeClr val="tx2">
                  <a:lumMod val="10000"/>
                </a:schemeClr>
              </a:solidFill>
              <a:latin typeface="Avenir"/>
            </a:endParaRPr>
          </a:p>
          <a:p>
            <a:pPr marL="12700">
              <a:buSzPts val="2800"/>
            </a:pPr>
            <a:r>
              <a:rPr lang="en-US" sz="1000" b="1" dirty="0">
                <a:solidFill>
                  <a:schemeClr val="tx2">
                    <a:lumMod val="10000"/>
                  </a:schemeClr>
                </a:solidFill>
                <a:latin typeface="Avenir"/>
              </a:rPr>
              <a:t>Insights from Trend Analysis</a:t>
            </a:r>
          </a:p>
          <a:p>
            <a:pPr marL="12700">
              <a:buSzPts val="2800"/>
            </a:pPr>
            <a:r>
              <a:rPr lang="en-US" sz="1000" b="1" dirty="0">
                <a:solidFill>
                  <a:schemeClr val="tx2">
                    <a:lumMod val="10000"/>
                  </a:schemeClr>
                </a:solidFill>
                <a:latin typeface="Avenir"/>
              </a:rPr>
              <a:t>Budget Growth: </a:t>
            </a:r>
            <a:r>
              <a:rPr lang="en-US" sz="1000" dirty="0">
                <a:solidFill>
                  <a:schemeClr val="tx2">
                    <a:lumMod val="10000"/>
                  </a:schemeClr>
                </a:solidFill>
                <a:latin typeface="Avenir"/>
              </a:rPr>
              <a:t>Approved budgets have generally increased across years.  </a:t>
            </a:r>
          </a:p>
          <a:p>
            <a:pPr marL="12700">
              <a:buSzPts val="2800"/>
            </a:pPr>
            <a:r>
              <a:rPr lang="en-US" sz="1000" b="1" dirty="0">
                <a:solidFill>
                  <a:schemeClr val="tx2">
                    <a:lumMod val="10000"/>
                  </a:schemeClr>
                </a:solidFill>
                <a:latin typeface="Avenir"/>
              </a:rPr>
              <a:t>Expenditure Gaps: </a:t>
            </a:r>
            <a:r>
              <a:rPr lang="en-US" sz="1000" dirty="0">
                <a:solidFill>
                  <a:schemeClr val="tx2">
                    <a:lumMod val="10000"/>
                  </a:schemeClr>
                </a:solidFill>
                <a:latin typeface="Avenir"/>
              </a:rPr>
              <a:t>In some years, expenditures lag behind allocations, creating under-utilization.  </a:t>
            </a:r>
          </a:p>
          <a:p>
            <a:pPr marL="12700">
              <a:buSzPts val="2800"/>
            </a:pPr>
            <a:r>
              <a:rPr lang="en-US" sz="1000" b="1" dirty="0">
                <a:solidFill>
                  <a:schemeClr val="tx2">
                    <a:lumMod val="10000"/>
                  </a:schemeClr>
                </a:solidFill>
                <a:latin typeface="Avenir"/>
              </a:rPr>
              <a:t>Variance Trends:  </a:t>
            </a:r>
            <a:r>
              <a:rPr lang="en-US" sz="1000" dirty="0">
                <a:solidFill>
                  <a:schemeClr val="tx2">
                    <a:lumMod val="10000"/>
                  </a:schemeClr>
                </a:solidFill>
                <a:latin typeface="Avenir"/>
              </a:rPr>
              <a:t>Variance spikes in certain years suggest inefficiencies or unspent funds.  </a:t>
            </a:r>
          </a:p>
          <a:p>
            <a:pPr marL="12700">
              <a:buSzPts val="2800"/>
            </a:pPr>
            <a:endParaRPr lang="en-US" sz="1000" dirty="0">
              <a:solidFill>
                <a:schemeClr val="tx2">
                  <a:lumMod val="10000"/>
                </a:schemeClr>
              </a:solidFill>
              <a:latin typeface="Avenir"/>
            </a:endParaRPr>
          </a:p>
          <a:p>
            <a:pPr marL="12700">
              <a:buSzPts val="2800"/>
            </a:pPr>
            <a:r>
              <a:rPr lang="en-US" sz="1000" dirty="0">
                <a:solidFill>
                  <a:schemeClr val="tx2">
                    <a:lumMod val="10000"/>
                  </a:schemeClr>
                </a:solidFill>
                <a:latin typeface="Avenir"/>
              </a:rPr>
              <a:t>These findings can guide fiscal policy and highlight years where budget execution needs scrutiny.</a:t>
            </a:r>
          </a:p>
        </p:txBody>
      </p:sp>
      <p:pic>
        <p:nvPicPr>
          <p:cNvPr id="3" name="Picture 2">
            <a:extLst>
              <a:ext uri="{FF2B5EF4-FFF2-40B4-BE49-F238E27FC236}">
                <a16:creationId xmlns:a16="http://schemas.microsoft.com/office/drawing/2014/main" id="{C4348408-5A97-9DED-E25E-2A15711326B9}"/>
              </a:ext>
            </a:extLst>
          </p:cNvPr>
          <p:cNvPicPr>
            <a:picLocks noChangeAspect="1"/>
          </p:cNvPicPr>
          <p:nvPr/>
        </p:nvPicPr>
        <p:blipFill>
          <a:blip r:embed="rId3"/>
          <a:stretch>
            <a:fillRect/>
          </a:stretch>
        </p:blipFill>
        <p:spPr>
          <a:xfrm>
            <a:off x="371476" y="1012943"/>
            <a:ext cx="5559542" cy="3579938"/>
          </a:xfrm>
          <a:prstGeom prst="rect">
            <a:avLst/>
          </a:prstGeom>
        </p:spPr>
      </p:pic>
      <p:pic>
        <p:nvPicPr>
          <p:cNvPr id="4" name="Picture 3">
            <a:extLst>
              <a:ext uri="{FF2B5EF4-FFF2-40B4-BE49-F238E27FC236}">
                <a16:creationId xmlns:a16="http://schemas.microsoft.com/office/drawing/2014/main" id="{784CAFFB-69DE-C398-383A-1159279DC4AE}"/>
              </a:ext>
            </a:extLst>
          </p:cNvPr>
          <p:cNvPicPr>
            <a:picLocks noChangeAspect="1"/>
          </p:cNvPicPr>
          <p:nvPr/>
        </p:nvPicPr>
        <p:blipFill>
          <a:blip r:embed="rId4"/>
          <a:stretch>
            <a:fillRect/>
          </a:stretch>
        </p:blipFill>
        <p:spPr>
          <a:xfrm>
            <a:off x="6029325" y="1012941"/>
            <a:ext cx="5791200" cy="3686175"/>
          </a:xfrm>
          <a:prstGeom prst="rect">
            <a:avLst/>
          </a:prstGeom>
        </p:spPr>
      </p:pic>
    </p:spTree>
    <p:extLst>
      <p:ext uri="{BB962C8B-B14F-4D97-AF65-F5344CB8AC3E}">
        <p14:creationId xmlns:p14="http://schemas.microsoft.com/office/powerpoint/2010/main" val="202633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a:extLst>
            <a:ext uri="{FF2B5EF4-FFF2-40B4-BE49-F238E27FC236}">
              <a16:creationId xmlns:a16="http://schemas.microsoft.com/office/drawing/2014/main" id="{6D1DF77F-368C-A7FB-B20F-0FAAC7DCFC5C}"/>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2F0F5E41-E06A-860F-CA69-97C04B417EE3}"/>
              </a:ext>
            </a:extLst>
          </p:cNvPr>
          <p:cNvSpPr/>
          <p:nvPr/>
        </p:nvSpPr>
        <p:spPr>
          <a:xfrm>
            <a:off x="121012" y="153362"/>
            <a:ext cx="11844759" cy="6551271"/>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42" name="TextBox 41">
            <a:extLst>
              <a:ext uri="{FF2B5EF4-FFF2-40B4-BE49-F238E27FC236}">
                <a16:creationId xmlns:a16="http://schemas.microsoft.com/office/drawing/2014/main" id="{980E17CB-DECE-5D27-CCD0-C859BC114DD8}"/>
              </a:ext>
            </a:extLst>
          </p:cNvPr>
          <p:cNvSpPr txBox="1"/>
          <p:nvPr/>
        </p:nvSpPr>
        <p:spPr>
          <a:xfrm>
            <a:off x="226229" y="413016"/>
            <a:ext cx="445433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272A2A"/>
                </a:solidFill>
                <a:effectLst/>
                <a:uLnTx/>
                <a:uFillTx/>
                <a:latin typeface="Avenir"/>
                <a:cs typeface="Arial"/>
                <a:sym typeface="Arial"/>
              </a:rPr>
              <a:t>Feature Engineering &amp; Modeling Outcomes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8" name="Rounded Rectangle 19">
            <a:extLst>
              <a:ext uri="{FF2B5EF4-FFF2-40B4-BE49-F238E27FC236}">
                <a16:creationId xmlns:a16="http://schemas.microsoft.com/office/drawing/2014/main" id="{82EAC7BA-E05B-2E19-A97F-F255B6E158FD}"/>
              </a:ext>
            </a:extLst>
          </p:cNvPr>
          <p:cNvSpPr/>
          <p:nvPr/>
        </p:nvSpPr>
        <p:spPr>
          <a:xfrm>
            <a:off x="226229" y="2015973"/>
            <a:ext cx="4733581" cy="307777"/>
          </a:xfrm>
          <a:prstGeom prst="roundRect">
            <a:avLst>
              <a:gd name="adj" fmla="val 27536"/>
            </a:avLst>
          </a:prstGeom>
          <a:solidFill>
            <a:srgbClr val="D8E6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Rooney Regular" panose="020F0503040306060404" pitchFamily="34" charset="77"/>
                <a:ea typeface="+mn-ea"/>
                <a:cs typeface="+mn-cs"/>
                <a:sym typeface="Arial"/>
              </a:rPr>
              <a:t>Model Performance </a:t>
            </a:r>
          </a:p>
        </p:txBody>
      </p:sp>
      <p:sp>
        <p:nvSpPr>
          <p:cNvPr id="49" name="TextBox 48">
            <a:extLst>
              <a:ext uri="{FF2B5EF4-FFF2-40B4-BE49-F238E27FC236}">
                <a16:creationId xmlns:a16="http://schemas.microsoft.com/office/drawing/2014/main" id="{00AF65C1-FDB5-4BBB-B2D4-3BEE832DBD05}"/>
              </a:ext>
            </a:extLst>
          </p:cNvPr>
          <p:cNvSpPr txBox="1"/>
          <p:nvPr/>
        </p:nvSpPr>
        <p:spPr>
          <a:xfrm>
            <a:off x="6809612" y="1812368"/>
            <a:ext cx="5087157"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C5DB9817-4847-3A73-2CE6-A4CE1BA39355}"/>
              </a:ext>
            </a:extLst>
          </p:cNvPr>
          <p:cNvSpPr txBox="1"/>
          <p:nvPr/>
        </p:nvSpPr>
        <p:spPr>
          <a:xfrm>
            <a:off x="248382" y="153362"/>
            <a:ext cx="11590018" cy="6036544"/>
          </a:xfrm>
          <a:prstGeom prst="rect">
            <a:avLst/>
          </a:prstGeom>
          <a:solidFill>
            <a:schemeClr val="bg1">
              <a:lumMod val="75000"/>
              <a:alpha val="24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145;p4">
            <a:extLst>
              <a:ext uri="{FF2B5EF4-FFF2-40B4-BE49-F238E27FC236}">
                <a16:creationId xmlns:a16="http://schemas.microsoft.com/office/drawing/2014/main" id="{69441234-F52F-8715-811B-DCD5818A064D}"/>
              </a:ext>
            </a:extLst>
          </p:cNvPr>
          <p:cNvSpPr txBox="1"/>
          <p:nvPr/>
        </p:nvSpPr>
        <p:spPr>
          <a:xfrm>
            <a:off x="6895753" y="2149132"/>
            <a:ext cx="4623514" cy="3455113"/>
          </a:xfrm>
          <a:prstGeom prst="rect">
            <a:avLst/>
          </a:prstGeom>
          <a:noFill/>
          <a:ln>
            <a:noFill/>
          </a:ln>
        </p:spPr>
        <p:txBody>
          <a:bodyPr spcFirstLastPara="1" wrap="square" lIns="91425" tIns="91425" rIns="91425" bIns="91425" anchor="t" anchorCtr="0">
            <a:noAutofit/>
          </a:bodyPr>
          <a:lstStyle/>
          <a:p>
            <a:pPr lvl="1">
              <a:lnSpc>
                <a:spcPct val="115000"/>
              </a:lnSpc>
              <a:spcBef>
                <a:spcPts val="630"/>
              </a:spcBef>
              <a:buClr>
                <a:schemeClr val="bg1"/>
              </a:buClr>
              <a:buSzPts val="1400"/>
            </a:pPr>
            <a:r>
              <a:rPr lang="en-US" sz="1300" b="1" dirty="0">
                <a:solidFill>
                  <a:schemeClr val="tx2">
                    <a:lumMod val="10000"/>
                  </a:schemeClr>
                </a:solidFill>
                <a:latin typeface="Avenir"/>
                <a:ea typeface="Avenir"/>
                <a:cs typeface="Avenir"/>
                <a:sym typeface="Avenir"/>
              </a:rPr>
              <a:t>Interpretation:</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dropped dramatically </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jumped from 0.20 to 0.90, meaning the model now explains about 90% of the variance in Approved Budget.</a:t>
            </a:r>
          </a:p>
          <a:p>
            <a:pPr lvl="1">
              <a:lnSpc>
                <a:spcPct val="115000"/>
              </a:lnSpc>
              <a:spcBef>
                <a:spcPts val="630"/>
              </a:spcBef>
              <a:buClr>
                <a:schemeClr val="bg1"/>
              </a:buClr>
              <a:buSzPts val="1400"/>
            </a:pPr>
            <a:endParaRPr lang="en-US" sz="1300" dirty="0">
              <a:solidFill>
                <a:schemeClr val="tx2">
                  <a:lumMod val="10000"/>
                </a:schemeClr>
              </a:solidFill>
              <a:latin typeface="Avenir"/>
              <a:ea typeface="Calibri"/>
              <a:cs typeface="Calibri"/>
              <a:sym typeface="Calibri"/>
            </a:endParaRP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The baseline TF-IDF + Linear Regression model performed poorly, indicating that budget allocations cannot be captured using text alone in a linear framework. The tuned </a:t>
            </a:r>
            <a:r>
              <a:rPr lang="en-US" sz="1300" dirty="0" err="1">
                <a:solidFill>
                  <a:schemeClr val="tx2">
                    <a:lumMod val="10000"/>
                  </a:schemeClr>
                </a:solidFill>
                <a:latin typeface="Avenir"/>
                <a:ea typeface="Avenir"/>
                <a:cs typeface="Avenir"/>
                <a:sym typeface="Avenir"/>
              </a:rPr>
              <a:t>XGBoost</a:t>
            </a:r>
            <a:r>
              <a:rPr lang="en-US" sz="1300" dirty="0">
                <a:solidFill>
                  <a:schemeClr val="tx2">
                    <a:lumMod val="10000"/>
                  </a:schemeClr>
                </a:solidFill>
                <a:latin typeface="Avenir"/>
                <a:ea typeface="Avenir"/>
                <a:cs typeface="Avenir"/>
                <a:sym typeface="Avenir"/>
              </a:rPr>
              <a:t> model achieved an RMSE of ~3.68e11 and R² of ~0.90, showing a substantial improvement. This suggests that budget allocations follow systematic patterns tied to ministries, entities, and project descriptions. The model can provide valuable insights for predicting future allocations and identifying anomalies.</a:t>
            </a:r>
          </a:p>
        </p:txBody>
      </p:sp>
      <p:sp>
        <p:nvSpPr>
          <p:cNvPr id="7" name="TextBox 6">
            <a:extLst>
              <a:ext uri="{FF2B5EF4-FFF2-40B4-BE49-F238E27FC236}">
                <a16:creationId xmlns:a16="http://schemas.microsoft.com/office/drawing/2014/main" id="{81B666ED-2FE3-8271-0D07-C81F57024D0C}"/>
              </a:ext>
            </a:extLst>
          </p:cNvPr>
          <p:cNvSpPr txBox="1"/>
          <p:nvPr/>
        </p:nvSpPr>
        <p:spPr>
          <a:xfrm>
            <a:off x="480969" y="2323750"/>
            <a:ext cx="4815280" cy="3490507"/>
          </a:xfrm>
          <a:prstGeom prst="rect">
            <a:avLst/>
          </a:prstGeom>
          <a:noFill/>
        </p:spPr>
        <p:txBody>
          <a:bodyPr wrap="square" rtlCol="0">
            <a:spAutoFit/>
          </a:bodyPr>
          <a:lstStyle/>
          <a:p>
            <a:pPr lvl="1">
              <a:lnSpc>
                <a:spcPct val="115000"/>
              </a:lnSpc>
              <a:spcBef>
                <a:spcPts val="630"/>
              </a:spcBef>
              <a:buClr>
                <a:schemeClr val="bg1"/>
              </a:buClr>
              <a:buSzPts val="1400"/>
            </a:pPr>
            <a:r>
              <a:rPr lang="en-US" sz="1300" b="1" dirty="0">
                <a:solidFill>
                  <a:schemeClr val="tx2">
                    <a:lumMod val="10000"/>
                  </a:schemeClr>
                </a:solidFill>
                <a:latin typeface="Avenir"/>
                <a:ea typeface="Avenir"/>
                <a:cs typeface="Avenir"/>
                <a:sym typeface="Avenir"/>
              </a:rPr>
              <a:t>Baseline TF-IDF + Linear Regression</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a:t>
            </a:r>
            <a:r>
              <a:rPr lang="en-KE" dirty="0"/>
              <a:t>10572303235851.764</a:t>
            </a:r>
            <a:endParaRPr lang="en-US" dirty="0"/>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0.200451509032037</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These baseline results (RMSE ~ 1.0e11; R² ~ 0.20) show that the TF-IDF + Linear Regression model is doing worse than a trivial predictor (mean of </a:t>
            </a:r>
            <a:r>
              <a:rPr lang="en-US" sz="1300" dirty="0" err="1">
                <a:solidFill>
                  <a:schemeClr val="tx2">
                    <a:lumMod val="10000"/>
                  </a:schemeClr>
                </a:solidFill>
                <a:latin typeface="Avenir"/>
                <a:ea typeface="Avenir"/>
                <a:cs typeface="Avenir"/>
                <a:sym typeface="Avenir"/>
              </a:rPr>
              <a:t>Approved_Budget</a:t>
            </a:r>
            <a:r>
              <a:rPr lang="en-US" sz="1300" dirty="0">
                <a:solidFill>
                  <a:schemeClr val="tx2">
                    <a:lumMod val="10000"/>
                  </a:schemeClr>
                </a:solidFill>
                <a:latin typeface="Avenir"/>
                <a:ea typeface="Avenir"/>
                <a:cs typeface="Avenir"/>
                <a:sym typeface="Avenir"/>
              </a:rPr>
              <a:t>). This R² means the model’s errors are larger than simply predicting the mean for all samples</a:t>
            </a:r>
          </a:p>
          <a:p>
            <a:pPr lvl="1">
              <a:lnSpc>
                <a:spcPct val="115000"/>
              </a:lnSpc>
              <a:spcBef>
                <a:spcPts val="630"/>
              </a:spcBef>
              <a:buClr>
                <a:schemeClr val="bg1"/>
              </a:buClr>
              <a:buSzPts val="1400"/>
            </a:pPr>
            <a:endParaRPr lang="en-US" sz="1300" dirty="0">
              <a:solidFill>
                <a:schemeClr val="tx2">
                  <a:lumMod val="10000"/>
                </a:schemeClr>
              </a:solidFill>
              <a:latin typeface="Avenir"/>
              <a:ea typeface="Calibri"/>
              <a:cs typeface="Calibri"/>
              <a:sym typeface="Avenir"/>
            </a:endParaRPr>
          </a:p>
          <a:p>
            <a:pPr lvl="1">
              <a:lnSpc>
                <a:spcPct val="115000"/>
              </a:lnSpc>
              <a:spcBef>
                <a:spcPts val="630"/>
              </a:spcBef>
              <a:buClr>
                <a:schemeClr val="bg1"/>
              </a:buClr>
              <a:buSzPts val="1400"/>
            </a:pPr>
            <a:endParaRPr lang="en-US" sz="1300" dirty="0">
              <a:solidFill>
                <a:schemeClr val="tx2">
                  <a:lumMod val="10000"/>
                </a:schemeClr>
              </a:solidFill>
              <a:latin typeface="Avenir"/>
              <a:ea typeface="Avenir"/>
              <a:cs typeface="Avenir"/>
              <a:sym typeface="Avenir"/>
            </a:endParaRPr>
          </a:p>
          <a:p>
            <a:pPr lvl="1">
              <a:lnSpc>
                <a:spcPct val="115000"/>
              </a:lnSpc>
              <a:spcBef>
                <a:spcPts val="630"/>
              </a:spcBef>
              <a:buClr>
                <a:schemeClr val="bg1"/>
              </a:buClr>
              <a:buSzPts val="1400"/>
            </a:pPr>
            <a:r>
              <a:rPr lang="en-US" sz="1300" b="1" dirty="0" err="1">
                <a:solidFill>
                  <a:schemeClr val="tx2">
                    <a:lumMod val="10000"/>
                  </a:schemeClr>
                </a:solidFill>
                <a:latin typeface="Avenir"/>
                <a:ea typeface="Avenir"/>
                <a:cs typeface="Avenir"/>
                <a:sym typeface="Avenir"/>
              </a:rPr>
              <a:t>XGBoost</a:t>
            </a:r>
            <a:r>
              <a:rPr lang="en-US" sz="1300" b="1" dirty="0">
                <a:solidFill>
                  <a:schemeClr val="tx2">
                    <a:lumMod val="10000"/>
                  </a:schemeClr>
                </a:solidFill>
                <a:latin typeface="Avenir"/>
                <a:ea typeface="Avenir"/>
                <a:cs typeface="Avenir"/>
                <a:sym typeface="Avenir"/>
              </a:rPr>
              <a:t> (with numeric + categorical + text features):</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 </a:t>
            </a:r>
            <a:r>
              <a:rPr lang="en-KE" dirty="0"/>
              <a:t>368904739458.20844</a:t>
            </a:r>
            <a:endParaRPr lang="en-US" dirty="0"/>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 0.90</a:t>
            </a:r>
          </a:p>
        </p:txBody>
      </p:sp>
    </p:spTree>
    <p:extLst>
      <p:ext uri="{BB962C8B-B14F-4D97-AF65-F5344CB8AC3E}">
        <p14:creationId xmlns:p14="http://schemas.microsoft.com/office/powerpoint/2010/main" val="125317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10" name="Google Shape;110;p4"/>
          <p:cNvSpPr/>
          <p:nvPr/>
        </p:nvSpPr>
        <p:spPr>
          <a:xfrm>
            <a:off x="479238"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 name="Google Shape;112;p4"/>
          <p:cNvSpPr/>
          <p:nvPr/>
        </p:nvSpPr>
        <p:spPr>
          <a:xfrm>
            <a:off x="2862070"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4" name="Google Shape;114;p4"/>
          <p:cNvSpPr/>
          <p:nvPr/>
        </p:nvSpPr>
        <p:spPr>
          <a:xfrm>
            <a:off x="5244903"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 name="Google Shape;116;p4"/>
          <p:cNvSpPr/>
          <p:nvPr/>
        </p:nvSpPr>
        <p:spPr>
          <a:xfrm>
            <a:off x="7627735"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8" name="Google Shape;118;p4"/>
          <p:cNvSpPr/>
          <p:nvPr/>
        </p:nvSpPr>
        <p:spPr>
          <a:xfrm>
            <a:off x="10010568"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5" name="Google Shape;135;p4"/>
          <p:cNvSpPr/>
          <p:nvPr/>
        </p:nvSpPr>
        <p:spPr>
          <a:xfrm>
            <a:off x="434476" y="58423"/>
            <a:ext cx="7342278" cy="769401"/>
          </a:xfrm>
          <a:prstGeom prst="rect">
            <a:avLst/>
          </a:prstGeom>
          <a:noFill/>
          <a:ln>
            <a:noFill/>
          </a:ln>
        </p:spPr>
        <p:txBody>
          <a:bodyPr spcFirstLastPara="1" wrap="square" lIns="91425" tIns="45700" rIns="91425" bIns="45700" anchor="t" anchorCtr="0">
            <a:spAutoFit/>
          </a:bodyPr>
          <a:lstStyle/>
          <a:p>
            <a:pPr>
              <a:buSzPts val="2800"/>
            </a:pPr>
            <a:r>
              <a:rPr lang="en-US" sz="2800" dirty="0">
                <a:solidFill>
                  <a:schemeClr val="lt1"/>
                </a:solidFill>
                <a:latin typeface="Avenir"/>
                <a:ea typeface="Avenir"/>
                <a:cs typeface="Avenir"/>
                <a:sym typeface="Avenir"/>
              </a:rPr>
              <a:t>Insights and recommendations</a:t>
            </a:r>
          </a:p>
          <a:p>
            <a:pPr>
              <a:buSzPts val="2800"/>
            </a:pPr>
            <a:r>
              <a:rPr lang="en-US" sz="1600" i="1" dirty="0">
                <a:solidFill>
                  <a:schemeClr val="lt1"/>
                </a:solidFill>
                <a:latin typeface="Avenir"/>
                <a:ea typeface="Avenir"/>
                <a:cs typeface="Avenir"/>
                <a:sym typeface="Avenir"/>
              </a:rPr>
              <a:t>Financial &amp; Policy Recommendations</a:t>
            </a:r>
          </a:p>
        </p:txBody>
      </p:sp>
      <p:sp>
        <p:nvSpPr>
          <p:cNvPr id="2" name="TextBox 1">
            <a:extLst>
              <a:ext uri="{FF2B5EF4-FFF2-40B4-BE49-F238E27FC236}">
                <a16:creationId xmlns:a16="http://schemas.microsoft.com/office/drawing/2014/main" id="{1E54A25F-F6FE-BDD6-F2F2-F5354C633196}"/>
              </a:ext>
            </a:extLst>
          </p:cNvPr>
          <p:cNvSpPr txBox="1"/>
          <p:nvPr/>
        </p:nvSpPr>
        <p:spPr>
          <a:xfrm>
            <a:off x="1286039" y="1699162"/>
            <a:ext cx="9575629" cy="3970318"/>
          </a:xfrm>
          <a:prstGeom prst="rect">
            <a:avLst/>
          </a:prstGeom>
          <a:noFill/>
        </p:spPr>
        <p:txBody>
          <a:bodyPr wrap="square" rtlCol="0">
            <a:spAutoFit/>
          </a:bodyPr>
          <a:lstStyle/>
          <a:p>
            <a:pPr marL="342900" lvl="0" indent="-342900">
              <a:lnSpc>
                <a:spcPct val="90000"/>
              </a:lnSpc>
              <a:buClr>
                <a:srgbClr val="FFFFFF"/>
              </a:buClr>
              <a:buSzPts val="1800"/>
              <a:buFont typeface="+mj-lt"/>
              <a:buAutoNum type="arabicPeriod"/>
            </a:pPr>
            <a:r>
              <a:rPr lang="en-US" dirty="0">
                <a:solidFill>
                  <a:srgbClr val="FFFFFF"/>
                </a:solidFill>
                <a:latin typeface="Avenir"/>
              </a:rPr>
              <a:t>Address Chronic Underspending. Several MDAs consistently underspend their approved budgets. This points to absorption challenges and inefficiencies in project execution. Action: Review procurement and implementation bottlenecks, and revise budget ceilings for recurrent </a:t>
            </a:r>
            <a:r>
              <a:rPr lang="en-US" dirty="0" err="1">
                <a:solidFill>
                  <a:srgbClr val="FFFFFF"/>
                </a:solidFill>
                <a:latin typeface="Avenir"/>
              </a:rPr>
              <a:t>underspenders</a:t>
            </a:r>
            <a:r>
              <a:rPr lang="en-US" dirty="0">
                <a:solidFill>
                  <a:srgbClr val="FFFFFF"/>
                </a:solidFill>
                <a:latin typeface="Avenir"/>
              </a:rPr>
              <a:t> to better align resources with capacity.</a:t>
            </a:r>
          </a:p>
          <a:p>
            <a:pPr marL="342900" lvl="0" indent="-342900">
              <a:lnSpc>
                <a:spcPct val="90000"/>
              </a:lnSpc>
              <a:buClr>
                <a:srgbClr val="FFFFFF"/>
              </a:buClr>
              <a:buSzPts val="1800"/>
              <a:buFont typeface="+mj-lt"/>
              <a:buAutoNum type="arabicPeriod"/>
            </a:pPr>
            <a:r>
              <a:rPr lang="en-US" dirty="0">
                <a:solidFill>
                  <a:srgbClr val="FFFFFF"/>
                </a:solidFill>
                <a:latin typeface="Avenir"/>
              </a:rPr>
              <a:t>Tighten Oversight on Overspending MDAs. Overspending cases pose significant financial risks. Action: Establish a red-flag threshold (e.g., &gt;120% budget utilization) that automatically triggers audits or closer monitoring.</a:t>
            </a:r>
          </a:p>
          <a:p>
            <a:pPr marL="342900" lvl="0" indent="-342900">
              <a:lnSpc>
                <a:spcPct val="90000"/>
              </a:lnSpc>
              <a:buClr>
                <a:srgbClr val="FFFFFF"/>
              </a:buClr>
              <a:buSzPts val="1800"/>
              <a:buFont typeface="+mj-lt"/>
              <a:buAutoNum type="arabicPeriod"/>
            </a:pPr>
            <a:r>
              <a:rPr lang="en-US" dirty="0">
                <a:solidFill>
                  <a:srgbClr val="FFFFFF"/>
                </a:solidFill>
                <a:latin typeface="Avenir"/>
              </a:rPr>
              <a:t>Audit Prioritization Using Clusters. With nearly 70% of MDAs flagged, resources for auditing should be allocated strategically. Action: Prioritize </a:t>
            </a:r>
            <a:r>
              <a:rPr lang="en-US" dirty="0" err="1">
                <a:solidFill>
                  <a:srgbClr val="FFFFFF"/>
                </a:solidFill>
                <a:latin typeface="Avenir"/>
              </a:rPr>
              <a:t>overspenders</a:t>
            </a:r>
            <a:r>
              <a:rPr lang="en-US" dirty="0">
                <a:solidFill>
                  <a:srgbClr val="FFFFFF"/>
                </a:solidFill>
                <a:latin typeface="Avenir"/>
              </a:rPr>
              <a:t> and extreme </a:t>
            </a:r>
            <a:r>
              <a:rPr lang="en-US" dirty="0" err="1">
                <a:solidFill>
                  <a:srgbClr val="FFFFFF"/>
                </a:solidFill>
                <a:latin typeface="Avenir"/>
              </a:rPr>
              <a:t>underspenders</a:t>
            </a:r>
            <a:r>
              <a:rPr lang="en-US" dirty="0">
                <a:solidFill>
                  <a:srgbClr val="FFFFFF"/>
                </a:solidFill>
                <a:latin typeface="Avenir"/>
              </a:rPr>
              <a:t>, while maintaining light-touch monitoring of efficient MDAs.</a:t>
            </a:r>
          </a:p>
          <a:p>
            <a:pPr marL="342900" lvl="0" indent="-342900">
              <a:lnSpc>
                <a:spcPct val="90000"/>
              </a:lnSpc>
              <a:buClr>
                <a:srgbClr val="FFFFFF"/>
              </a:buClr>
              <a:buSzPts val="1800"/>
              <a:buFont typeface="+mj-lt"/>
              <a:buAutoNum type="arabicPeriod"/>
            </a:pPr>
            <a:r>
              <a:rPr lang="en-US" dirty="0">
                <a:solidFill>
                  <a:srgbClr val="FFFFFF"/>
                </a:solidFill>
                <a:latin typeface="Avenir"/>
              </a:rPr>
              <a:t>Improve Budget Forecasting &amp; Planning. Persistent variance between approved budgets and actuals suggests weak forecasting mechanisms. Action: Require evidence-based justifications for </a:t>
            </a:r>
            <a:r>
              <a:rPr lang="en-US" dirty="0" err="1">
                <a:solidFill>
                  <a:srgbClr val="FFFFFF"/>
                </a:solidFill>
                <a:latin typeface="Avenir"/>
              </a:rPr>
              <a:t>allocations,and</a:t>
            </a:r>
            <a:r>
              <a:rPr lang="en-US" dirty="0">
                <a:solidFill>
                  <a:srgbClr val="FFFFFF"/>
                </a:solidFill>
                <a:latin typeface="Avenir"/>
              </a:rPr>
              <a:t> apply historical performance trends when setting future ceilings.</a:t>
            </a:r>
          </a:p>
          <a:p>
            <a:pPr marL="342900" lvl="0" indent="-342900">
              <a:lnSpc>
                <a:spcPct val="90000"/>
              </a:lnSpc>
              <a:buClr>
                <a:srgbClr val="FFFFFF"/>
              </a:buClr>
              <a:buSzPts val="1800"/>
              <a:buFont typeface="+mj-lt"/>
              <a:buAutoNum type="arabicPeriod"/>
            </a:pPr>
            <a:r>
              <a:rPr lang="en-US" dirty="0">
                <a:solidFill>
                  <a:srgbClr val="FFFFFF"/>
                </a:solidFill>
                <a:latin typeface="Avenir"/>
              </a:rPr>
              <a:t>Capacity Building for Low-Performing MDAs. Low utilization rates often reflect weak planning and reporting capacity. Action: Provide training and technical support, simplify fund disbursement procedures, and strengthen accountability frameworks.</a:t>
            </a:r>
          </a:p>
          <a:p>
            <a:pPr marL="342900" lvl="0" indent="-342900">
              <a:lnSpc>
                <a:spcPct val="90000"/>
              </a:lnSpc>
              <a:buClr>
                <a:srgbClr val="FFFFFF"/>
              </a:buClr>
              <a:buSzPts val="1800"/>
              <a:buFont typeface="+mj-lt"/>
              <a:buAutoNum type="arabicPeriod"/>
            </a:pPr>
            <a:r>
              <a:rPr lang="en-US" dirty="0">
                <a:solidFill>
                  <a:srgbClr val="FFFFFF"/>
                </a:solidFill>
                <a:latin typeface="Avenir"/>
              </a:rPr>
              <a:t>Strengthen Budget Formulation. Require MDAs to justify allocations with detailed implementation capacity assessments (staffing, procurement readiness, past absorption rates). Adopt evidence-based budgeting where future allocations are tied to past budget utilization trends.</a:t>
            </a:r>
          </a:p>
          <a:p>
            <a:pPr marL="342900" lvl="0" indent="-342900">
              <a:lnSpc>
                <a:spcPct val="90000"/>
              </a:lnSpc>
              <a:buClr>
                <a:srgbClr val="FFFFFF"/>
              </a:buClr>
              <a:buSzPts val="1800"/>
              <a:buFont typeface="+mj-lt"/>
              <a:buAutoNum type="arabicPeriod"/>
            </a:pPr>
            <a:r>
              <a:rPr lang="en-US" dirty="0">
                <a:solidFill>
                  <a:srgbClr val="FFFFFF"/>
                </a:solidFill>
                <a:latin typeface="Avenir"/>
              </a:rPr>
              <a:t>Introduce Performance Contracts. The senior management performance appraisals to budget absorption KPIs (e.g., ≥90% execution rate). Use dashboards to flag anomalies in real time (based on cluster membership).</a:t>
            </a:r>
          </a:p>
          <a:p>
            <a:pPr marL="342900" indent="-342900">
              <a:lnSpc>
                <a:spcPct val="90000"/>
              </a:lnSpc>
              <a:buClr>
                <a:srgbClr val="FFFFFF"/>
              </a:buClr>
              <a:buSzPts val="1800"/>
              <a:buFont typeface="+mj-lt"/>
              <a:buAutoNum type="arabicPeriod"/>
            </a:pPr>
            <a:r>
              <a:rPr lang="en-US" dirty="0">
                <a:solidFill>
                  <a:srgbClr val="FFFFFF"/>
                </a:solidFill>
                <a:latin typeface="Avenir"/>
              </a:rPr>
              <a:t>Capacity Building &amp; Digitalization. Train MDA finance departments on planning, reporting, and monitoring. Enhance the Integrated Financial Management Information System (IFMIS) to automatically track variance and trigger alerts.</a:t>
            </a:r>
          </a:p>
          <a:p>
            <a:pPr marL="285750" lvl="0" indent="-285750">
              <a:lnSpc>
                <a:spcPct val="90000"/>
              </a:lnSpc>
              <a:buClr>
                <a:srgbClr val="FFFFFF"/>
              </a:buClr>
              <a:buSzPts val="1800"/>
              <a:buFont typeface="Arial" panose="020B0604020202020204" pitchFamily="34" charset="0"/>
              <a:buChar char="•"/>
            </a:pPr>
            <a:endParaRPr lang="en-K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p:tgtEl>
                                          <p:spTgt spid="10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1000"/>
                                        <p:tgtEl>
                                          <p:spTgt spid="135"/>
                                        </p:tgtEl>
                                        <p:attrNameLst>
                                          <p:attrName>ppt_w</p:attrName>
                                        </p:attrNameLst>
                                      </p:cBhvr>
                                      <p:tavLst>
                                        <p:tav tm="0">
                                          <p:val>
                                            <p:strVal val="0"/>
                                          </p:val>
                                        </p:tav>
                                        <p:tav tm="100000">
                                          <p:val>
                                            <p:strVal val="#ppt_w"/>
                                          </p:val>
                                        </p:tav>
                                      </p:tavLst>
                                    </p:anim>
                                    <p:anim calcmode="lin" valueType="num">
                                      <p:cBhvr additive="base">
                                        <p:cTn id="12" dur="1000"/>
                                        <p:tgtEl>
                                          <p:spTgt spid="13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 calcmode="lin" valueType="num">
                                      <p:cBhvr additive="base">
                                        <p:cTn id="33"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 calcmode="lin" valueType="num">
                                      <p:cBhvr additive="base">
                                        <p:cTn id="39"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 calcmode="lin" valueType="num">
                                      <p:cBhvr additive="base">
                                        <p:cTn id="45"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 calcmode="lin" valueType="num">
                                      <p:cBhvr additive="base">
                                        <p:cTn id="51"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52" dur="500"/>
                                        <p:tgtEl>
                                          <p:spTgt spid="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 calcmode="lin" valueType="num">
                                      <p:cBhvr additive="base">
                                        <p:cTn id="57" dur="500"/>
                                        <p:tgtEl>
                                          <p:spTgt spid="2">
                                            <p:txEl>
                                              <p:pRg st="7" end="7"/>
                                            </p:txEl>
                                          </p:spTgt>
                                        </p:tgtEl>
                                        <p:attrNameLst>
                                          <p:attrName>ppt_y</p:attrName>
                                        </p:attrNameLst>
                                      </p:cBhvr>
                                      <p:tavLst>
                                        <p:tav tm="0">
                                          <p:val>
                                            <p:strVal val="#ppt_y+#ppt_h*1.125000"/>
                                          </p:val>
                                        </p:tav>
                                        <p:tav tm="100000">
                                          <p:val>
                                            <p:strVal val="#ppt_y"/>
                                          </p:val>
                                        </p:tav>
                                      </p:tavLst>
                                    </p:anim>
                                    <p:animEffect transition="in" filter="wipe(up)">
                                      <p:cBhvr>
                                        <p:cTn id="5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a:extLst>
            <a:ext uri="{FF2B5EF4-FFF2-40B4-BE49-F238E27FC236}">
              <a16:creationId xmlns:a16="http://schemas.microsoft.com/office/drawing/2014/main" id="{FACBFA9D-EA05-C834-1D6A-9D6D28793802}"/>
            </a:ext>
          </a:extLst>
        </p:cNvPr>
        <p:cNvGrpSpPr/>
        <p:nvPr/>
      </p:nvGrpSpPr>
      <p:grpSpPr>
        <a:xfrm>
          <a:off x="0" y="0"/>
          <a:ext cx="0" cy="0"/>
          <a:chOff x="0" y="0"/>
          <a:chExt cx="0" cy="0"/>
        </a:xfrm>
      </p:grpSpPr>
      <p:sp>
        <p:nvSpPr>
          <p:cNvPr id="149" name="Google Shape;149;p28">
            <a:extLst>
              <a:ext uri="{FF2B5EF4-FFF2-40B4-BE49-F238E27FC236}">
                <a16:creationId xmlns:a16="http://schemas.microsoft.com/office/drawing/2014/main" id="{ED2F84C7-E4CD-814F-B393-FFE0CE173DDF}"/>
              </a:ext>
            </a:extLst>
          </p:cNvPr>
          <p:cNvSpPr/>
          <p:nvPr/>
        </p:nvSpPr>
        <p:spPr>
          <a:xfrm>
            <a:off x="222408" y="278448"/>
            <a:ext cx="11747184" cy="6301103"/>
          </a:xfrm>
          <a:prstGeom prst="rect">
            <a:avLst/>
          </a:prstGeom>
          <a:solidFill>
            <a:srgbClr val="FF48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25000" noProof="0">
              <a:ln>
                <a:noFill/>
              </a:ln>
              <a:solidFill>
                <a:srgbClr val="FFFFFF"/>
              </a:solidFill>
              <a:effectLst/>
              <a:uLnTx/>
              <a:uFillTx/>
              <a:latin typeface="Avenir"/>
              <a:ea typeface="Avenir"/>
              <a:cs typeface="Avenir"/>
              <a:sym typeface="Avenir"/>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25000" noProof="0">
              <a:ln>
                <a:noFill/>
              </a:ln>
              <a:solidFill>
                <a:srgbClr val="FFFFFF"/>
              </a:solidFill>
              <a:effectLst/>
              <a:uLnTx/>
              <a:uFillTx/>
              <a:latin typeface="Avenir"/>
              <a:ea typeface="Avenir"/>
              <a:cs typeface="Avenir"/>
              <a:sym typeface="Avenir"/>
            </a:endParaRPr>
          </a:p>
        </p:txBody>
      </p:sp>
      <p:grpSp>
        <p:nvGrpSpPr>
          <p:cNvPr id="150" name="Google Shape;150;p28">
            <a:extLst>
              <a:ext uri="{FF2B5EF4-FFF2-40B4-BE49-F238E27FC236}">
                <a16:creationId xmlns:a16="http://schemas.microsoft.com/office/drawing/2014/main" id="{3CB2243F-B090-DCAA-5568-11465D52A3B1}"/>
              </a:ext>
            </a:extLst>
          </p:cNvPr>
          <p:cNvGrpSpPr/>
          <p:nvPr/>
        </p:nvGrpSpPr>
        <p:grpSpPr>
          <a:xfrm>
            <a:off x="1126705" y="787312"/>
            <a:ext cx="9008335" cy="1972822"/>
            <a:chOff x="401275" y="228352"/>
            <a:chExt cx="5065835" cy="1850031"/>
          </a:xfrm>
        </p:grpSpPr>
        <p:sp>
          <p:nvSpPr>
            <p:cNvPr id="151" name="Google Shape;151;p28">
              <a:extLst>
                <a:ext uri="{FF2B5EF4-FFF2-40B4-BE49-F238E27FC236}">
                  <a16:creationId xmlns:a16="http://schemas.microsoft.com/office/drawing/2014/main" id="{5B6DD8FC-8529-9BD7-D995-0D5E32053E9E}"/>
                </a:ext>
              </a:extLst>
            </p:cNvPr>
            <p:cNvSpPr txBox="1"/>
            <p:nvPr/>
          </p:nvSpPr>
          <p:spPr>
            <a:xfrm>
              <a:off x="401275" y="228352"/>
              <a:ext cx="4888355" cy="6637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000"/>
                <a:buFont typeface="Avenir"/>
                <a:buNone/>
                <a:tabLst/>
                <a:defRPr/>
              </a:pPr>
              <a:r>
                <a:rPr lang="en-US" sz="4000" b="1" dirty="0">
                  <a:solidFill>
                    <a:srgbClr val="FFFFFF"/>
                  </a:solidFill>
                  <a:latin typeface="Avenir"/>
                  <a:ea typeface="Avenir"/>
                  <a:cs typeface="Avenir"/>
                  <a:sym typeface="Avenir"/>
                </a:rPr>
                <a:t>Search Tool </a:t>
              </a:r>
              <a:r>
                <a:rPr kumimoji="0" lang="en-US" sz="4000" b="1" i="0" u="none" strike="noStrike" kern="0" cap="none" spc="0" normalizeH="0" baseline="0" noProof="0" dirty="0">
                  <a:ln>
                    <a:noFill/>
                  </a:ln>
                  <a:solidFill>
                    <a:srgbClr val="FFFFFF"/>
                  </a:solidFill>
                  <a:effectLst/>
                  <a:uLnTx/>
                  <a:uFillTx/>
                  <a:latin typeface="Avenir"/>
                  <a:ea typeface="Avenir"/>
                  <a:cs typeface="Avenir"/>
                  <a:sym typeface="Avenir"/>
                </a:rPr>
                <a:t>Deployment and Tableau</a:t>
              </a:r>
              <a:endParaRPr kumimoji="0" sz="1400" b="1" i="0" u="none" strike="noStrike" kern="0" cap="none" spc="0" normalizeH="0" baseline="0" noProof="0" dirty="0">
                <a:ln>
                  <a:noFill/>
                </a:ln>
                <a:solidFill>
                  <a:srgbClr val="F64D18"/>
                </a:solidFill>
                <a:effectLst/>
                <a:uLnTx/>
                <a:uFillTx/>
                <a:latin typeface="Avenir"/>
                <a:ea typeface="Avenir"/>
                <a:cs typeface="Avenir"/>
                <a:sym typeface="Avenir"/>
              </a:endParaRPr>
            </a:p>
          </p:txBody>
        </p:sp>
        <p:sp>
          <p:nvSpPr>
            <p:cNvPr id="152" name="Google Shape;152;p28">
              <a:extLst>
                <a:ext uri="{FF2B5EF4-FFF2-40B4-BE49-F238E27FC236}">
                  <a16:creationId xmlns:a16="http://schemas.microsoft.com/office/drawing/2014/main" id="{BD9E6A08-8581-3383-E061-45AD1B650E61}"/>
                </a:ext>
              </a:extLst>
            </p:cNvPr>
            <p:cNvSpPr txBox="1"/>
            <p:nvPr/>
          </p:nvSpPr>
          <p:spPr>
            <a:xfrm>
              <a:off x="401275" y="1760939"/>
              <a:ext cx="5065835" cy="317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sz="1800">
                  <a:solidFill>
                    <a:srgbClr val="000000"/>
                  </a:solidFill>
                </a:defRPr>
              </a:pPr>
              <a:endParaRPr kumimoji="0" sz="1600" b="0" i="0" u="none" strike="noStrike" kern="0" cap="none" spc="0" normalizeH="0" baseline="0" noProof="0" dirty="0">
                <a:ln>
                  <a:noFill/>
                </a:ln>
                <a:solidFill>
                  <a:srgbClr val="FFFFFF"/>
                </a:solidFill>
                <a:effectLst/>
                <a:uLnTx/>
                <a:uFillTx/>
                <a:latin typeface="Avenir"/>
                <a:ea typeface="Avenir"/>
                <a:cs typeface="Avenir"/>
                <a:sym typeface="Avenir"/>
              </a:endParaRPr>
            </a:p>
          </p:txBody>
        </p:sp>
      </p:grpSp>
      <p:sp>
        <p:nvSpPr>
          <p:cNvPr id="3" name="TextBox 2">
            <a:extLst>
              <a:ext uri="{FF2B5EF4-FFF2-40B4-BE49-F238E27FC236}">
                <a16:creationId xmlns:a16="http://schemas.microsoft.com/office/drawing/2014/main" id="{16C632AC-BF40-C941-B2EF-A1711436EADD}"/>
              </a:ext>
            </a:extLst>
          </p:cNvPr>
          <p:cNvSpPr txBox="1"/>
          <p:nvPr/>
        </p:nvSpPr>
        <p:spPr>
          <a:xfrm>
            <a:off x="2711549" y="1806027"/>
            <a:ext cx="7167154" cy="954107"/>
          </a:xfrm>
          <a:prstGeom prst="rect">
            <a:avLst/>
          </a:prstGeom>
          <a:noFill/>
        </p:spPr>
        <p:txBody>
          <a:bodyPr wrap="square">
            <a:spAutoFit/>
          </a:bodyPr>
          <a:lstStyle/>
          <a:p>
            <a:r>
              <a:rPr lang="en-KE" b="1" dirty="0">
                <a:solidFill>
                  <a:schemeClr val="bg1"/>
                </a:solidFill>
              </a:rPr>
              <a:t>Tableau Dashboard:</a:t>
            </a:r>
            <a:r>
              <a:rPr lang="en-KE" dirty="0">
                <a:solidFill>
                  <a:schemeClr val="bg1"/>
                </a:solidFill>
              </a:rPr>
              <a:t> </a:t>
            </a:r>
            <a:r>
              <a:rPr lang="en-KE" u="sng" dirty="0">
                <a:solidFill>
                  <a:schemeClr val="bg1"/>
                </a:solidFill>
                <a:hlinkClick r:id="rId3">
                  <a:extLst>
                    <a:ext uri="{A12FA001-AC4F-418D-AE19-62706E023703}">
                      <ahyp:hlinkClr xmlns:ahyp="http://schemas.microsoft.com/office/drawing/2018/hyperlinkcolor" val="tx"/>
                    </a:ext>
                  </a:extLst>
                </a:hlinkClick>
              </a:rPr>
              <a:t>View Budget Performance Dashboard</a:t>
            </a:r>
            <a:endParaRPr lang="en-US" u="sng" dirty="0">
              <a:solidFill>
                <a:schemeClr val="bg1"/>
              </a:solidFill>
            </a:endParaRPr>
          </a:p>
          <a:p>
            <a:endParaRPr lang="en-KE" dirty="0">
              <a:solidFill>
                <a:schemeClr val="bg1"/>
              </a:solidFill>
            </a:endParaRPr>
          </a:p>
          <a:p>
            <a:r>
              <a:rPr lang="en-KE" b="1" dirty="0">
                <a:solidFill>
                  <a:schemeClr val="bg1"/>
                </a:solidFill>
              </a:rPr>
              <a:t>Deployed Model (Heroku):</a:t>
            </a:r>
            <a:r>
              <a:rPr lang="en-KE" dirty="0">
                <a:solidFill>
                  <a:schemeClr val="bg1"/>
                </a:solidFill>
              </a:rPr>
              <a:t> </a:t>
            </a:r>
            <a:r>
              <a:rPr lang="en-KE" u="sng" dirty="0">
                <a:solidFill>
                  <a:schemeClr val="bg1"/>
                </a:solidFill>
                <a:hlinkClick r:id="rId4">
                  <a:extLst>
                    <a:ext uri="{A12FA001-AC4F-418D-AE19-62706E023703}">
                      <ahyp:hlinkClr xmlns:ahyp="http://schemas.microsoft.com/office/drawing/2018/hyperlinkcolor" val="tx"/>
                    </a:ext>
                  </a:extLst>
                </a:hlinkClick>
              </a:rPr>
              <a:t>Access the Kenya Budget Analysis App</a:t>
            </a:r>
            <a:endParaRPr lang="en-KE"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D35150FF-A979-77A3-0833-C618FC8F590B}"/>
              </a:ext>
            </a:extLst>
          </p:cNvPr>
          <p:cNvPicPr>
            <a:picLocks noChangeAspect="1"/>
          </p:cNvPicPr>
          <p:nvPr/>
        </p:nvPicPr>
        <p:blipFill>
          <a:blip r:embed="rId5"/>
          <a:stretch>
            <a:fillRect/>
          </a:stretch>
        </p:blipFill>
        <p:spPr>
          <a:xfrm>
            <a:off x="973668" y="2851414"/>
            <a:ext cx="9982200" cy="2872597"/>
          </a:xfrm>
          <a:prstGeom prst="rect">
            <a:avLst/>
          </a:prstGeom>
        </p:spPr>
      </p:pic>
    </p:spTree>
    <p:extLst>
      <p:ext uri="{BB962C8B-B14F-4D97-AF65-F5344CB8AC3E}">
        <p14:creationId xmlns:p14="http://schemas.microsoft.com/office/powerpoint/2010/main" val="428516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43D8-D7B1-F8D7-BE42-6CC94B200114}"/>
            </a:ext>
          </a:extLst>
        </p:cNvPr>
        <p:cNvGrpSpPr/>
        <p:nvPr/>
      </p:nvGrpSpPr>
      <p:grpSpPr>
        <a:xfrm>
          <a:off x="0" y="0"/>
          <a:ext cx="0" cy="0"/>
          <a:chOff x="0" y="0"/>
          <a:chExt cx="0" cy="0"/>
        </a:xfrm>
      </p:grpSpPr>
      <p:sp>
        <p:nvSpPr>
          <p:cNvPr id="2" name="Google Shape;21;p5">
            <a:extLst>
              <a:ext uri="{FF2B5EF4-FFF2-40B4-BE49-F238E27FC236}">
                <a16:creationId xmlns:a16="http://schemas.microsoft.com/office/drawing/2014/main" id="{E9461182-B3AA-A645-A174-10AE833096E1}"/>
              </a:ext>
            </a:extLst>
          </p:cNvPr>
          <p:cNvSpPr txBox="1"/>
          <p:nvPr/>
        </p:nvSpPr>
        <p:spPr>
          <a:xfrm>
            <a:off x="1508714" y="2109690"/>
            <a:ext cx="9174572" cy="1862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1500" b="1" i="0" u="none" strike="noStrike" kern="0" cap="none" spc="0" normalizeH="0" baseline="0" noProof="0" dirty="0">
                <a:ln>
                  <a:noFill/>
                </a:ln>
                <a:solidFill>
                  <a:srgbClr val="FF461E"/>
                </a:solidFill>
                <a:effectLst/>
                <a:uLnTx/>
                <a:uFillTx/>
                <a:latin typeface="Rooney Regular" panose="020F0503040306060404" pitchFamily="34" charset="77"/>
                <a:ea typeface="Merriweather"/>
                <a:cs typeface="Merriweather"/>
                <a:sym typeface="Merriweather"/>
              </a:rPr>
              <a:t>Thank You!</a:t>
            </a:r>
            <a:endParaRPr kumimoji="0" sz="6000" b="0" i="0" u="none" strike="noStrike" kern="0" cap="none" spc="0" normalizeH="0" baseline="0" noProof="0" dirty="0">
              <a:ln>
                <a:noFill/>
              </a:ln>
              <a:solidFill>
                <a:srgbClr val="000000"/>
              </a:solidFill>
              <a:effectLst/>
              <a:uLnTx/>
              <a:uFillTx/>
              <a:latin typeface="Rooney Regular" panose="020F0503040306060404" pitchFamily="34" charset="77"/>
              <a:cs typeface="Arial"/>
              <a:sym typeface="Arial"/>
            </a:endParaRPr>
          </a:p>
        </p:txBody>
      </p:sp>
      <p:sp>
        <p:nvSpPr>
          <p:cNvPr id="3" name="TextBox 2">
            <a:extLst>
              <a:ext uri="{FF2B5EF4-FFF2-40B4-BE49-F238E27FC236}">
                <a16:creationId xmlns:a16="http://schemas.microsoft.com/office/drawing/2014/main" id="{1009D79A-652B-8683-ABB0-94FF760D2A12}"/>
              </a:ext>
            </a:extLst>
          </p:cNvPr>
          <p:cNvSpPr txBox="1"/>
          <p:nvPr/>
        </p:nvSpPr>
        <p:spPr>
          <a:xfrm>
            <a:off x="9690339" y="5314115"/>
            <a:ext cx="2501661" cy="1380227"/>
          </a:xfrm>
          <a:prstGeom prst="rect">
            <a:avLst/>
          </a:prstGeom>
          <a:solidFill>
            <a:srgbClr val="D8E6D9"/>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110C4C67-06C1-89E4-36B3-7686ADE42D97}"/>
              </a:ext>
            </a:extLst>
          </p:cNvPr>
          <p:cNvSpPr txBox="1"/>
          <p:nvPr/>
        </p:nvSpPr>
        <p:spPr>
          <a:xfrm>
            <a:off x="9204547" y="4907918"/>
            <a:ext cx="274361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400" b="1" i="0" u="none" strike="noStrike" kern="0" cap="none" spc="0" normalizeH="0" baseline="0" noProof="0" dirty="0">
                <a:ln>
                  <a:noFill/>
                </a:ln>
                <a:solidFill>
                  <a:srgbClr val="FF461E"/>
                </a:solidFill>
                <a:effectLst/>
                <a:uLnTx/>
                <a:uFillTx/>
                <a:latin typeface="Rooney Regular" panose="020F0503040306060404" pitchFamily="34" charset="77"/>
                <a:cs typeface="Arial"/>
                <a:sym typeface="Merriweather"/>
                <a:hlinkClick r:id="rId2"/>
              </a:rPr>
              <a:t>erastus@gmail.com lucianandanu9@gmail.com</a:t>
            </a:r>
            <a:endParaRPr kumimoji="0" lang="en-ZA" sz="1400" b="1" i="0" u="none" strike="noStrike" kern="0" cap="none" spc="0" normalizeH="0" baseline="0" noProof="0" dirty="0">
              <a:ln>
                <a:noFill/>
              </a:ln>
              <a:solidFill>
                <a:srgbClr val="FF461E"/>
              </a:solidFill>
              <a:effectLst/>
              <a:uLnTx/>
              <a:uFillTx/>
              <a:latin typeface="Rooney Regular" panose="020F0503040306060404" pitchFamily="34" charset="77"/>
              <a:cs typeface="Arial"/>
              <a:sym typeface="Merriweath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3"/>
              </a:rPr>
              <a:t>irenekibengo@gmail.com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4"/>
              </a:rPr>
              <a:t>bensonmwihia@gmail.com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4"/>
              </a:rPr>
              <a:t>danakwabi@gmail.com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5"/>
              </a:rPr>
              <a:t>sydneywere563@gmail.com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E735D68-41A0-70D5-F27C-971AEBE971FC}"/>
              </a:ext>
            </a:extLst>
          </p:cNvPr>
          <p:cNvSpPr txBox="1"/>
          <p:nvPr/>
        </p:nvSpPr>
        <p:spPr>
          <a:xfrm>
            <a:off x="9184999" y="4506489"/>
            <a:ext cx="2281646" cy="523220"/>
          </a:xfrm>
          <a:prstGeom prst="rect">
            <a:avLst/>
          </a:prstGeom>
          <a:noFill/>
        </p:spPr>
        <p:txBody>
          <a:bodyPr wrap="square" rtlCol="0">
            <a:spAutoFit/>
          </a:bodyPr>
          <a:lstStyle/>
          <a:p>
            <a:r>
              <a:rPr lang="en-US" b="1" dirty="0">
                <a:sym typeface="Avenir"/>
              </a:rPr>
              <a:t>Contact Information:</a:t>
            </a:r>
          </a:p>
          <a:p>
            <a:endParaRPr lang="en-KE" dirty="0"/>
          </a:p>
        </p:txBody>
      </p:sp>
    </p:spTree>
    <p:extLst>
      <p:ext uri="{BB962C8B-B14F-4D97-AF65-F5344CB8AC3E}">
        <p14:creationId xmlns:p14="http://schemas.microsoft.com/office/powerpoint/2010/main" val="2045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p:nvPr/>
        </p:nvSpPr>
        <p:spPr>
          <a:xfrm>
            <a:off x="897198" y="3788466"/>
            <a:ext cx="2267481"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D265E"/>
                </a:solidFill>
                <a:latin typeface="Arial"/>
                <a:ea typeface="Arial"/>
                <a:cs typeface="Arial"/>
                <a:sym typeface="Arial"/>
              </a:rPr>
              <a:t>12%</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Allocation to infrastructure</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p:txBody>
      </p:sp>
      <p:cxnSp>
        <p:nvCxnSpPr>
          <p:cNvPr id="83" name="Google Shape;83;p2"/>
          <p:cNvCxnSpPr/>
          <p:nvPr/>
        </p:nvCxnSpPr>
        <p:spPr>
          <a:xfrm>
            <a:off x="1291968" y="5365531"/>
            <a:ext cx="1608881" cy="0"/>
          </a:xfrm>
          <a:prstGeom prst="straightConnector1">
            <a:avLst/>
          </a:prstGeom>
          <a:noFill/>
          <a:ln w="9525" cap="flat" cmpd="sng">
            <a:solidFill>
              <a:srgbClr val="612661"/>
            </a:solidFill>
            <a:prstDash val="solid"/>
            <a:round/>
            <a:headEnd type="none" w="sm" len="sm"/>
            <a:tailEnd type="none" w="sm" len="sm"/>
          </a:ln>
        </p:spPr>
      </p:cxnSp>
      <p:sp>
        <p:nvSpPr>
          <p:cNvPr id="85" name="Google Shape;85;p2"/>
          <p:cNvSpPr txBox="1"/>
          <p:nvPr/>
        </p:nvSpPr>
        <p:spPr>
          <a:xfrm>
            <a:off x="540150" y="6272962"/>
            <a:ext cx="6267423" cy="369291"/>
          </a:xfrm>
          <a:prstGeom prst="rect">
            <a:avLst/>
          </a:prstGeom>
          <a:noFill/>
          <a:ln>
            <a:noFill/>
          </a:ln>
        </p:spPr>
        <p:txBody>
          <a:bodyPr spcFirstLastPara="1" wrap="square" lIns="91425" tIns="45700" rIns="91425" bIns="45700" anchor="t" anchorCtr="0">
            <a:spAutoFit/>
          </a:bodyPr>
          <a:lstStyle/>
          <a:p>
            <a:pPr lvl="0">
              <a:buSzPts val="900"/>
            </a:pPr>
            <a:r>
              <a:rPr lang="en-US" sz="900" i="1" dirty="0"/>
              <a:t>Budget Watch for 2024-25</a:t>
            </a:r>
            <a:r>
              <a:rPr lang="en-US" sz="900" dirty="0"/>
              <a:t> (Parliament of Kenya) — states a </a:t>
            </a:r>
            <a:r>
              <a:rPr lang="en-US" sz="900" dirty="0" err="1"/>
              <a:t>Ksh</a:t>
            </a:r>
            <a:r>
              <a:rPr lang="en-US" sz="900" dirty="0"/>
              <a:t> 3.9 trillion size of the budget. </a:t>
            </a:r>
            <a:r>
              <a:rPr lang="en-US" sz="900" dirty="0">
                <a:hlinkClick r:id="rId3"/>
              </a:rPr>
              <a:t>Parliament of Kenya</a:t>
            </a:r>
            <a:endParaRPr lang="en-US" sz="900" dirty="0"/>
          </a:p>
          <a:p>
            <a:pPr lvl="0">
              <a:buSzPts val="900"/>
            </a:pPr>
            <a:r>
              <a:rPr lang="en-US" sz="900" i="1" dirty="0"/>
              <a:t>How Govt plans to spend Ksh.3.9 trillion in 2024/25 budget”</a:t>
            </a:r>
            <a:r>
              <a:rPr lang="en-US" sz="900" dirty="0"/>
              <a:t> — confirms the 3.9 trillion figure. </a:t>
            </a:r>
            <a:r>
              <a:rPr lang="en-US" sz="900" dirty="0">
                <a:hlinkClick r:id="rId4"/>
              </a:rPr>
              <a:t>Citizen Digital</a:t>
            </a:r>
            <a:endParaRPr dirty="0"/>
          </a:p>
        </p:txBody>
      </p:sp>
      <p:cxnSp>
        <p:nvCxnSpPr>
          <p:cNvPr id="86" name="Google Shape;86;p2"/>
          <p:cNvCxnSpPr/>
          <p:nvPr/>
        </p:nvCxnSpPr>
        <p:spPr>
          <a:xfrm>
            <a:off x="1282322" y="3318746"/>
            <a:ext cx="1608881" cy="0"/>
          </a:xfrm>
          <a:prstGeom prst="straightConnector1">
            <a:avLst/>
          </a:prstGeom>
          <a:noFill/>
          <a:ln w="9525" cap="flat" cmpd="sng">
            <a:solidFill>
              <a:srgbClr val="612661"/>
            </a:solidFill>
            <a:prstDash val="solid"/>
            <a:round/>
            <a:headEnd type="none" w="sm" len="sm"/>
            <a:tailEnd type="none" w="sm" len="sm"/>
          </a:ln>
        </p:spPr>
      </p:cxnSp>
      <p:sp>
        <p:nvSpPr>
          <p:cNvPr id="87" name="Google Shape;87;p2"/>
          <p:cNvSpPr txBox="1"/>
          <p:nvPr/>
        </p:nvSpPr>
        <p:spPr>
          <a:xfrm>
            <a:off x="815060" y="1529165"/>
            <a:ext cx="2657482"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FD265E"/>
                </a:solidFill>
              </a:rPr>
              <a:t>36</a:t>
            </a:r>
            <a:r>
              <a:rPr lang="en-US" sz="5400" b="1" i="0" u="none" strike="noStrike" cap="none" dirty="0">
                <a:solidFill>
                  <a:srgbClr val="FD265E"/>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ea typeface="Avenir"/>
                <a:cs typeface="Avenir"/>
                <a:sym typeface="Avenir"/>
              </a:rPr>
              <a:t>Share allocated to debt servicing</a:t>
            </a:r>
            <a:endParaRPr sz="1600" b="0" i="0" u="none" strike="noStrike" cap="none" dirty="0">
              <a:solidFill>
                <a:srgbClr val="3F3F3F"/>
              </a:solidFill>
              <a:latin typeface="Avenir"/>
              <a:ea typeface="Avenir"/>
              <a:cs typeface="Avenir"/>
              <a:sym typeface="Avenir"/>
            </a:endParaRPr>
          </a:p>
        </p:txBody>
      </p:sp>
      <p:sp>
        <p:nvSpPr>
          <p:cNvPr id="88" name="Google Shape;88;p2"/>
          <p:cNvSpPr txBox="1"/>
          <p:nvPr/>
        </p:nvSpPr>
        <p:spPr>
          <a:xfrm>
            <a:off x="3635900" y="1528525"/>
            <a:ext cx="2267481" cy="18158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D265E"/>
                </a:solidFill>
                <a:latin typeface="Arial"/>
                <a:ea typeface="Arial"/>
                <a:cs typeface="Arial"/>
                <a:sym typeface="Arial"/>
              </a:rPr>
              <a:t>14</a:t>
            </a:r>
            <a:r>
              <a:rPr lang="en-US" sz="4400" b="1" i="0" u="none" strike="noStrike" cap="none" dirty="0">
                <a:solidFill>
                  <a:srgbClr val="FD265E"/>
                </a:solidFill>
                <a:latin typeface="Arial"/>
                <a:ea typeface="Arial"/>
                <a:cs typeface="Arial"/>
                <a:sym typeface="Arial"/>
              </a:rPr>
              <a:t>%</a:t>
            </a:r>
            <a:endParaRPr sz="5400" b="1" i="0" u="none" strike="noStrike" cap="none" dirty="0">
              <a:solidFill>
                <a:srgbClr val="FD265E"/>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Share allocated to Education (Largest sectoral allocation)</a:t>
            </a:r>
            <a:endParaRPr dirty="0"/>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3F3F3F"/>
              </a:solidFill>
              <a:latin typeface="Avenir"/>
              <a:ea typeface="Avenir"/>
              <a:cs typeface="Avenir"/>
              <a:sym typeface="Avenir"/>
            </a:endParaRPr>
          </a:p>
        </p:txBody>
      </p:sp>
      <p:cxnSp>
        <p:nvCxnSpPr>
          <p:cNvPr id="89" name="Google Shape;89;p2"/>
          <p:cNvCxnSpPr/>
          <p:nvPr/>
        </p:nvCxnSpPr>
        <p:spPr>
          <a:xfrm>
            <a:off x="3965201" y="3321674"/>
            <a:ext cx="1608881" cy="0"/>
          </a:xfrm>
          <a:prstGeom prst="straightConnector1">
            <a:avLst/>
          </a:prstGeom>
          <a:noFill/>
          <a:ln w="9525" cap="flat" cmpd="sng">
            <a:solidFill>
              <a:srgbClr val="612661"/>
            </a:solidFill>
            <a:prstDash val="solid"/>
            <a:round/>
            <a:headEnd type="none" w="sm" len="sm"/>
            <a:tailEnd type="none" w="sm" len="sm"/>
          </a:ln>
        </p:spPr>
      </p:cxnSp>
      <p:sp>
        <p:nvSpPr>
          <p:cNvPr id="90" name="Google Shape;90;p2"/>
          <p:cNvSpPr/>
          <p:nvPr/>
        </p:nvSpPr>
        <p:spPr>
          <a:xfrm>
            <a:off x="7509299" y="1913200"/>
            <a:ext cx="3824097" cy="28161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272A2A"/>
                </a:solidFill>
                <a:latin typeface="Avenir"/>
                <a:ea typeface="Avenir"/>
                <a:cs typeface="Avenir"/>
                <a:sym typeface="Avenir"/>
              </a:rPr>
              <a:t>Big Numbers, Bigger Questions</a:t>
            </a:r>
            <a:endParaRPr sz="1400" b="0" i="0" u="none" strike="noStrike" cap="none" dirty="0">
              <a:solidFill>
                <a:srgbClr val="272A2A"/>
              </a:solidFill>
              <a:latin typeface="Avenir"/>
              <a:ea typeface="Avenir"/>
              <a:cs typeface="Avenir"/>
              <a:sym typeface="Avenir"/>
            </a:endParaRPr>
          </a:p>
          <a:p>
            <a:pPr marL="0" marR="0" lvl="0" indent="0" algn="l" rtl="0">
              <a:lnSpc>
                <a:spcPct val="100000"/>
              </a:lnSpc>
              <a:spcBef>
                <a:spcPts val="0"/>
              </a:spcBef>
              <a:spcAft>
                <a:spcPts val="0"/>
              </a:spcAft>
              <a:buNone/>
            </a:pPr>
            <a:r>
              <a:rPr lang="en-US" sz="1400" b="0" i="0" u="none" strike="noStrike" cap="none" dirty="0">
                <a:solidFill>
                  <a:srgbClr val="7F7F7F"/>
                </a:solidFill>
                <a:latin typeface="Avenir"/>
                <a:ea typeface="Avenir"/>
                <a:cs typeface="Avenir"/>
                <a:sym typeface="Avenir"/>
              </a:rPr>
              <a:t>Kenya’s national budget allocations are large on paper, but execution gaps remain. Recurring discrepancies between approved budgets and actual expenditures raise concerns about efficiency, governance, and value for money.</a:t>
            </a:r>
          </a:p>
          <a:p>
            <a:pPr marL="0" marR="0" lvl="0" indent="0" algn="l" rtl="0">
              <a:lnSpc>
                <a:spcPct val="100000"/>
              </a:lnSpc>
              <a:spcBef>
                <a:spcPts val="0"/>
              </a:spcBef>
              <a:spcAft>
                <a:spcPts val="0"/>
              </a:spcAft>
              <a:buNone/>
            </a:pPr>
            <a:endParaRPr lang="en-US" dirty="0">
              <a:solidFill>
                <a:srgbClr val="7F7F7F"/>
              </a:solidFill>
              <a:latin typeface="Avenir"/>
              <a:ea typeface="Avenir"/>
              <a:cs typeface="Avenir"/>
              <a:sym typeface="Avenir"/>
            </a:endParaRPr>
          </a:p>
          <a:p>
            <a:pPr marL="0" marR="0" lvl="0" indent="0" algn="l" rtl="0">
              <a:lnSpc>
                <a:spcPct val="100000"/>
              </a:lnSpc>
              <a:spcBef>
                <a:spcPts val="0"/>
              </a:spcBef>
              <a:spcAft>
                <a:spcPts val="0"/>
              </a:spcAft>
              <a:buNone/>
            </a:pPr>
            <a:endParaRPr sz="1400" b="0" i="0" u="none" strike="noStrike" cap="none" dirty="0">
              <a:solidFill>
                <a:srgbClr val="7F7F7F"/>
              </a:solidFill>
              <a:latin typeface="Avenir"/>
              <a:ea typeface="Avenir"/>
              <a:cs typeface="Avenir"/>
              <a:sym typeface="Avenir"/>
            </a:endParaRPr>
          </a:p>
        </p:txBody>
      </p:sp>
      <p:sp>
        <p:nvSpPr>
          <p:cNvPr id="2" name="Google Shape;81;p2">
            <a:extLst>
              <a:ext uri="{FF2B5EF4-FFF2-40B4-BE49-F238E27FC236}">
                <a16:creationId xmlns:a16="http://schemas.microsoft.com/office/drawing/2014/main" id="{FEC9383D-E125-A826-4C02-BCF1D1F22697}"/>
              </a:ext>
            </a:extLst>
          </p:cNvPr>
          <p:cNvSpPr txBox="1"/>
          <p:nvPr/>
        </p:nvSpPr>
        <p:spPr>
          <a:xfrm>
            <a:off x="3673861" y="3788466"/>
            <a:ext cx="2267481"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FD265E"/>
                </a:solidFill>
              </a:rPr>
              <a:t>7</a:t>
            </a:r>
            <a:r>
              <a:rPr lang="en-US" sz="5400" b="1" i="0" u="none" strike="noStrike" cap="none" dirty="0">
                <a:solidFill>
                  <a:srgbClr val="FD265E"/>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Allocation to health</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p:txBody>
      </p:sp>
      <p:cxnSp>
        <p:nvCxnSpPr>
          <p:cNvPr id="3" name="Google Shape;83;p2">
            <a:extLst>
              <a:ext uri="{FF2B5EF4-FFF2-40B4-BE49-F238E27FC236}">
                <a16:creationId xmlns:a16="http://schemas.microsoft.com/office/drawing/2014/main" id="{6D4CA577-87A1-EC2C-01B2-D84829391CDA}"/>
              </a:ext>
            </a:extLst>
          </p:cNvPr>
          <p:cNvCxnSpPr/>
          <p:nvPr/>
        </p:nvCxnSpPr>
        <p:spPr>
          <a:xfrm>
            <a:off x="3965201" y="5358086"/>
            <a:ext cx="1608881" cy="0"/>
          </a:xfrm>
          <a:prstGeom prst="straightConnector1">
            <a:avLst/>
          </a:prstGeom>
          <a:noFill/>
          <a:ln w="9525" cap="flat" cmpd="sng">
            <a:solidFill>
              <a:srgbClr val="612661"/>
            </a:solidFill>
            <a:prstDash val="solid"/>
            <a:round/>
            <a:headEnd type="none" w="sm" len="sm"/>
            <a:tailEnd type="none" w="sm" len="sm"/>
          </a:ln>
        </p:spPr>
      </p:cxnSp>
      <p:sp>
        <p:nvSpPr>
          <p:cNvPr id="4" name="TextBox 3">
            <a:extLst>
              <a:ext uri="{FF2B5EF4-FFF2-40B4-BE49-F238E27FC236}">
                <a16:creationId xmlns:a16="http://schemas.microsoft.com/office/drawing/2014/main" id="{424DB957-D588-3647-F57B-0F57F23CD5A7}"/>
              </a:ext>
            </a:extLst>
          </p:cNvPr>
          <p:cNvSpPr txBox="1"/>
          <p:nvPr/>
        </p:nvSpPr>
        <p:spPr>
          <a:xfrm>
            <a:off x="322217" y="287383"/>
            <a:ext cx="3500846" cy="830997"/>
          </a:xfrm>
          <a:prstGeom prst="rect">
            <a:avLst/>
          </a:prstGeom>
          <a:noFill/>
        </p:spPr>
        <p:txBody>
          <a:bodyPr wrap="square" rtlCol="0">
            <a:spAutoFit/>
          </a:bodyPr>
          <a:lstStyle/>
          <a:p>
            <a:r>
              <a:rPr lang="en-US" dirty="0"/>
              <a:t>The Big Numbers……</a:t>
            </a:r>
          </a:p>
          <a:p>
            <a:endParaRPr lang="en-US" dirty="0"/>
          </a:p>
          <a:p>
            <a:r>
              <a:rPr lang="en-US" sz="1000" i="1" dirty="0"/>
              <a:t>Kenya’s 2024/25 Budget at a Glance</a:t>
            </a:r>
          </a:p>
          <a:p>
            <a:r>
              <a:rPr lang="en-US" sz="1000" i="1" dirty="0" err="1"/>
              <a:t>Ksh</a:t>
            </a:r>
            <a:r>
              <a:rPr lang="en-US" sz="1000" i="1" dirty="0"/>
              <a:t> 3.9 Trillion – Total Budget Size</a:t>
            </a:r>
            <a:endParaRPr lang="en-KE" sz="1000"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8633E420-4C16-DAD3-40FC-94A2DE94CAC0}"/>
            </a:ext>
          </a:extLst>
        </p:cNvPr>
        <p:cNvGrpSpPr/>
        <p:nvPr/>
      </p:nvGrpSpPr>
      <p:grpSpPr>
        <a:xfrm>
          <a:off x="0" y="0"/>
          <a:ext cx="0" cy="0"/>
          <a:chOff x="0" y="0"/>
          <a:chExt cx="0" cy="0"/>
        </a:xfrm>
      </p:grpSpPr>
      <p:sp>
        <p:nvSpPr>
          <p:cNvPr id="74" name="Google Shape;74;p1">
            <a:extLst>
              <a:ext uri="{FF2B5EF4-FFF2-40B4-BE49-F238E27FC236}">
                <a16:creationId xmlns:a16="http://schemas.microsoft.com/office/drawing/2014/main" id="{92318A9F-D08D-A087-CF66-A05F82F523D7}"/>
              </a:ext>
            </a:extLst>
          </p:cNvPr>
          <p:cNvSpPr txBox="1"/>
          <p:nvPr/>
        </p:nvSpPr>
        <p:spPr>
          <a:xfrm>
            <a:off x="2404834" y="2114182"/>
            <a:ext cx="5141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Growing</a:t>
            </a:r>
            <a:r>
              <a:rPr lang="en-US" sz="1600" b="0" i="0" u="none" strike="noStrike" cap="none">
                <a:solidFill>
                  <a:schemeClr val="lt1"/>
                </a:solidFill>
                <a:latin typeface="Arial"/>
                <a:ea typeface="Arial"/>
                <a:cs typeface="Arial"/>
                <a:sym typeface="Arial"/>
              </a:rPr>
              <a:t> Together.</a:t>
            </a:r>
            <a:endParaRPr/>
          </a:p>
        </p:txBody>
      </p:sp>
      <p:sp>
        <p:nvSpPr>
          <p:cNvPr id="75" name="Google Shape;75;p1">
            <a:extLst>
              <a:ext uri="{FF2B5EF4-FFF2-40B4-BE49-F238E27FC236}">
                <a16:creationId xmlns:a16="http://schemas.microsoft.com/office/drawing/2014/main" id="{CFC69991-D0B0-CEC2-C360-A9CC95EBFD8D}"/>
              </a:ext>
            </a:extLst>
          </p:cNvPr>
          <p:cNvSpPr txBox="1"/>
          <p:nvPr/>
        </p:nvSpPr>
        <p:spPr>
          <a:xfrm>
            <a:off x="5173884" y="6100278"/>
            <a:ext cx="659342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4400"/>
              <a:buFont typeface="Avenir"/>
              <a:buNone/>
            </a:pPr>
            <a:r>
              <a:rPr lang="en-US" sz="1800" b="0" i="0" u="none" strike="noStrike" cap="none">
                <a:solidFill>
                  <a:schemeClr val="lt1"/>
                </a:solidFill>
                <a:latin typeface="Avenir"/>
                <a:ea typeface="Avenir"/>
                <a:cs typeface="Avenir"/>
                <a:sym typeface="Avenir"/>
              </a:rPr>
              <a:t>PRE-SEED INVESTOR DECK</a:t>
            </a:r>
            <a:endParaRPr sz="900" b="0" i="0" u="none" strike="noStrike" cap="none">
              <a:solidFill>
                <a:schemeClr val="dk1"/>
              </a:solidFill>
              <a:latin typeface="Avenir"/>
              <a:ea typeface="Avenir"/>
              <a:cs typeface="Avenir"/>
              <a:sym typeface="Avenir"/>
            </a:endParaRPr>
          </a:p>
        </p:txBody>
      </p:sp>
      <p:pic>
        <p:nvPicPr>
          <p:cNvPr id="2052" name="Picture 4" descr="Kenya government unveils budget to opposition walkout | Monitor">
            <a:extLst>
              <a:ext uri="{FF2B5EF4-FFF2-40B4-BE49-F238E27FC236}">
                <a16:creationId xmlns:a16="http://schemas.microsoft.com/office/drawing/2014/main" id="{69AB20F4-33A6-1641-E153-38CE8FA84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ffectLst>
            <a:outerShdw blurRad="50800" dist="50800" dir="1518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76AB8BAB-BFDD-90CA-5555-57C9411512B8}"/>
            </a:ext>
          </a:extLst>
        </p:cNvPr>
        <p:cNvGrpSpPr/>
        <p:nvPr/>
      </p:nvGrpSpPr>
      <p:grpSpPr>
        <a:xfrm>
          <a:off x="0" y="0"/>
          <a:ext cx="0" cy="0"/>
          <a:chOff x="0" y="0"/>
          <a:chExt cx="0" cy="0"/>
        </a:xfrm>
      </p:grpSpPr>
      <p:sp>
        <p:nvSpPr>
          <p:cNvPr id="197" name="Google Shape;197;p5">
            <a:extLst>
              <a:ext uri="{FF2B5EF4-FFF2-40B4-BE49-F238E27FC236}">
                <a16:creationId xmlns:a16="http://schemas.microsoft.com/office/drawing/2014/main" id="{EC93A333-E1A4-212C-C8D9-D3743D7B50E2}"/>
              </a:ext>
            </a:extLst>
          </p:cNvPr>
          <p:cNvSpPr/>
          <p:nvPr/>
        </p:nvSpPr>
        <p:spPr>
          <a:xfrm>
            <a:off x="6528509" y="1790363"/>
            <a:ext cx="5141221" cy="5278066"/>
          </a:xfrm>
          <a:prstGeom prst="roundRect">
            <a:avLst>
              <a:gd name="adj" fmla="val 3328"/>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grpSp>
        <p:nvGrpSpPr>
          <p:cNvPr id="203" name="Google Shape;203;p5">
            <a:extLst>
              <a:ext uri="{FF2B5EF4-FFF2-40B4-BE49-F238E27FC236}">
                <a16:creationId xmlns:a16="http://schemas.microsoft.com/office/drawing/2014/main" id="{F9A61EB1-5EF6-7279-19F7-BAE6B42B4264}"/>
              </a:ext>
            </a:extLst>
          </p:cNvPr>
          <p:cNvGrpSpPr/>
          <p:nvPr/>
        </p:nvGrpSpPr>
        <p:grpSpPr>
          <a:xfrm>
            <a:off x="925624" y="2125828"/>
            <a:ext cx="355493" cy="369332"/>
            <a:chOff x="5708" y="1924"/>
            <a:chExt cx="411" cy="427"/>
          </a:xfrm>
        </p:grpSpPr>
        <p:sp>
          <p:nvSpPr>
            <p:cNvPr id="204" name="Google Shape;204;p5">
              <a:extLst>
                <a:ext uri="{FF2B5EF4-FFF2-40B4-BE49-F238E27FC236}">
                  <a16:creationId xmlns:a16="http://schemas.microsoft.com/office/drawing/2014/main" id="{6B98B44F-1CEB-8601-117C-6DE212D947AA}"/>
                </a:ext>
              </a:extLst>
            </p:cNvPr>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a:extLst>
                <a:ext uri="{FF2B5EF4-FFF2-40B4-BE49-F238E27FC236}">
                  <a16:creationId xmlns:a16="http://schemas.microsoft.com/office/drawing/2014/main" id="{BBC32576-B12A-7811-2A9B-75E10F77C83E}"/>
                </a:ext>
              </a:extLst>
            </p:cNvPr>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a:extLst>
                <a:ext uri="{FF2B5EF4-FFF2-40B4-BE49-F238E27FC236}">
                  <a16:creationId xmlns:a16="http://schemas.microsoft.com/office/drawing/2014/main" id="{0D1F933F-EA32-A441-06F4-783F8ECE1927}"/>
                </a:ext>
              </a:extLst>
            </p:cNvPr>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a:extLst>
                <a:ext uri="{FF2B5EF4-FFF2-40B4-BE49-F238E27FC236}">
                  <a16:creationId xmlns:a16="http://schemas.microsoft.com/office/drawing/2014/main" id="{B3A24F2D-C917-0776-2924-C9CE479B924D}"/>
                </a:ext>
              </a:extLst>
            </p:cNvPr>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a:extLst>
                <a:ext uri="{FF2B5EF4-FFF2-40B4-BE49-F238E27FC236}">
                  <a16:creationId xmlns:a16="http://schemas.microsoft.com/office/drawing/2014/main" id="{E3B54CAD-2C43-7A48-270B-1212BC8AD63B}"/>
                </a:ext>
              </a:extLst>
            </p:cNvPr>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a:extLst>
                <a:ext uri="{FF2B5EF4-FFF2-40B4-BE49-F238E27FC236}">
                  <a16:creationId xmlns:a16="http://schemas.microsoft.com/office/drawing/2014/main" id="{3DA994FB-7465-F664-4F93-04BE00453806}"/>
                </a:ext>
              </a:extLst>
            </p:cNvPr>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a:extLst>
                <a:ext uri="{FF2B5EF4-FFF2-40B4-BE49-F238E27FC236}">
                  <a16:creationId xmlns:a16="http://schemas.microsoft.com/office/drawing/2014/main" id="{AE382CCD-5D6D-ECEB-25B4-D048B99592C4}"/>
                </a:ext>
              </a:extLst>
            </p:cNvPr>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a:extLst>
                <a:ext uri="{FF2B5EF4-FFF2-40B4-BE49-F238E27FC236}">
                  <a16:creationId xmlns:a16="http://schemas.microsoft.com/office/drawing/2014/main" id="{D75F9ADF-987A-9DA0-A4D0-4E96E8B87623}"/>
                </a:ext>
              </a:extLst>
            </p:cNvPr>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a:extLst>
                <a:ext uri="{FF2B5EF4-FFF2-40B4-BE49-F238E27FC236}">
                  <a16:creationId xmlns:a16="http://schemas.microsoft.com/office/drawing/2014/main" id="{84CEE34C-D4C6-C738-E794-B959F7CDFBA9}"/>
                </a:ext>
              </a:extLst>
            </p:cNvPr>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a:extLst>
                <a:ext uri="{FF2B5EF4-FFF2-40B4-BE49-F238E27FC236}">
                  <a16:creationId xmlns:a16="http://schemas.microsoft.com/office/drawing/2014/main" id="{6F96670C-1EA4-2E6A-EE9D-31B2FEF916E6}"/>
                </a:ext>
              </a:extLst>
            </p:cNvPr>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a:extLst>
                <a:ext uri="{FF2B5EF4-FFF2-40B4-BE49-F238E27FC236}">
                  <a16:creationId xmlns:a16="http://schemas.microsoft.com/office/drawing/2014/main" id="{3275916B-B80D-EDD0-C538-30AA22485BDF}"/>
                </a:ext>
              </a:extLst>
            </p:cNvPr>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a:extLst>
                <a:ext uri="{FF2B5EF4-FFF2-40B4-BE49-F238E27FC236}">
                  <a16:creationId xmlns:a16="http://schemas.microsoft.com/office/drawing/2014/main" id="{2E412591-EF51-775C-6B66-48408A72EA96}"/>
                </a:ext>
              </a:extLst>
            </p:cNvPr>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800BEE7F-77E0-1D7D-BB53-9A95733EB260}"/>
              </a:ext>
            </a:extLst>
          </p:cNvPr>
          <p:cNvSpPr/>
          <p:nvPr/>
        </p:nvSpPr>
        <p:spPr>
          <a:xfrm>
            <a:off x="1002604" y="1259841"/>
            <a:ext cx="3824097" cy="3370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3300"/>
                </a:solidFill>
                <a:latin typeface="Avenir"/>
                <a:ea typeface="Avenir"/>
                <a:cs typeface="Avenir"/>
                <a:sym typeface="Avenir"/>
              </a:rPr>
              <a:t>Problem</a:t>
            </a: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272A2A"/>
                </a:solidFill>
                <a:latin typeface="Avenir"/>
                <a:ea typeface="Avenir"/>
                <a:cs typeface="Avenir"/>
                <a:sym typeface="Avenir"/>
              </a:rPr>
              <a:t>Big Allocations, Weak Execution</a:t>
            </a: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272A2A"/>
              </a:solidFill>
              <a:latin typeface="Avenir"/>
              <a:ea typeface="Avenir"/>
              <a:cs typeface="Avenir"/>
              <a:sym typeface="Avenir"/>
            </a:endParaRP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Kenya’s public funds must be allocated and utilized transparently to ensure accountability, efficiency, and value for money. Single-year audits often miss deeper patterns such as persistent underspending, overspending, or repeated audit concerns.</a:t>
            </a: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This raises critical questions:</a:t>
            </a: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Are recurring discrepancies between approved budgets and actual expenditures signs of inefficiencies, weak execution, or potential audit risks?</a:t>
            </a:r>
          </a:p>
          <a:p>
            <a:pPr marL="0" marR="0" lvl="0" indent="0" algn="l" rtl="0">
              <a:lnSpc>
                <a:spcPct val="100000"/>
              </a:lnSpc>
              <a:spcBef>
                <a:spcPts val="0"/>
              </a:spcBef>
              <a:spcAft>
                <a:spcPts val="0"/>
              </a:spcAft>
              <a:buNone/>
            </a:pPr>
            <a:endParaRPr lang="en-US" sz="1000" dirty="0">
              <a:solidFill>
                <a:schemeClr val="tx2">
                  <a:lumMod val="10000"/>
                </a:schemeClr>
              </a:solidFill>
              <a:latin typeface="Avenir"/>
              <a:sym typeface="Avenir"/>
            </a:endParaRPr>
          </a:p>
          <a:p>
            <a:pPr marL="0" marR="0" lvl="0" indent="0" algn="l" rtl="0">
              <a:lnSpc>
                <a:spcPct val="100000"/>
              </a:lnSpc>
              <a:spcBef>
                <a:spcPts val="0"/>
              </a:spcBef>
              <a:spcAft>
                <a:spcPts val="0"/>
              </a:spcAft>
              <a:buNone/>
            </a:pPr>
            <a:r>
              <a:rPr lang="en-US" sz="1000" dirty="0">
                <a:solidFill>
                  <a:schemeClr val="tx2">
                    <a:lumMod val="10000"/>
                  </a:schemeClr>
                </a:solidFill>
                <a:latin typeface="Avenir"/>
              </a:rPr>
              <a:t>Over and above our findings, we understand that most citizens tend not to read and have access to these documents. Our aim is to create a search tool that will create public awareness among citizens.</a:t>
            </a:r>
            <a:endParaRPr sz="1000" dirty="0">
              <a:solidFill>
                <a:schemeClr val="tx2">
                  <a:lumMod val="10000"/>
                </a:schemeClr>
              </a:solidFill>
              <a:latin typeface="Avenir"/>
            </a:endParaRPr>
          </a:p>
        </p:txBody>
      </p:sp>
      <p:sp>
        <p:nvSpPr>
          <p:cNvPr id="4" name="Google Shape;85;p2">
            <a:extLst>
              <a:ext uri="{FF2B5EF4-FFF2-40B4-BE49-F238E27FC236}">
                <a16:creationId xmlns:a16="http://schemas.microsoft.com/office/drawing/2014/main" id="{4782580C-FCE5-2454-24BD-91812D0AE33F}"/>
              </a:ext>
            </a:extLst>
          </p:cNvPr>
          <p:cNvSpPr txBox="1"/>
          <p:nvPr/>
        </p:nvSpPr>
        <p:spPr>
          <a:xfrm>
            <a:off x="503302" y="5908977"/>
            <a:ext cx="6267423" cy="369291"/>
          </a:xfrm>
          <a:prstGeom prst="rect">
            <a:avLst/>
          </a:prstGeom>
          <a:noFill/>
          <a:ln>
            <a:noFill/>
          </a:ln>
        </p:spPr>
        <p:txBody>
          <a:bodyPr spcFirstLastPara="1" wrap="square" lIns="91425" tIns="45700" rIns="91425" bIns="45700" anchor="t" anchorCtr="0">
            <a:spAutoFit/>
          </a:bodyPr>
          <a:lstStyle/>
          <a:p>
            <a:pPr lvl="0">
              <a:buSzPts val="900"/>
            </a:pPr>
            <a:r>
              <a:rPr lang="en-US" sz="900" i="1" dirty="0"/>
              <a:t>Budget Watch for 2024-25</a:t>
            </a:r>
            <a:r>
              <a:rPr lang="en-US" sz="900" dirty="0"/>
              <a:t> (Parliament of Kenya) — states a </a:t>
            </a:r>
            <a:r>
              <a:rPr lang="en-US" sz="900" dirty="0" err="1"/>
              <a:t>Ksh</a:t>
            </a:r>
            <a:r>
              <a:rPr lang="en-US" sz="900" dirty="0"/>
              <a:t> 3.9 trillion size of the budget. </a:t>
            </a:r>
            <a:r>
              <a:rPr lang="en-US" sz="900" dirty="0">
                <a:hlinkClick r:id="rId3"/>
              </a:rPr>
              <a:t>Parliament of Kenya</a:t>
            </a:r>
            <a:endParaRPr lang="en-US" sz="900" dirty="0"/>
          </a:p>
          <a:p>
            <a:pPr lvl="0">
              <a:buSzPts val="900"/>
            </a:pPr>
            <a:r>
              <a:rPr lang="en-US" sz="900" i="1" dirty="0"/>
              <a:t>How Govt plans to spend Ksh.3.9 trillion in 2024/25 budget”</a:t>
            </a:r>
            <a:r>
              <a:rPr lang="en-US" sz="900" dirty="0"/>
              <a:t> — confirms the 3.9 trillion figure. </a:t>
            </a:r>
            <a:r>
              <a:rPr lang="en-US" sz="900" dirty="0">
                <a:hlinkClick r:id="rId4"/>
              </a:rPr>
              <a:t>Citizen Digital</a:t>
            </a:r>
            <a:endParaRPr dirty="0"/>
          </a:p>
        </p:txBody>
      </p:sp>
      <p:sp>
        <p:nvSpPr>
          <p:cNvPr id="5" name="TextBox 4">
            <a:extLst>
              <a:ext uri="{FF2B5EF4-FFF2-40B4-BE49-F238E27FC236}">
                <a16:creationId xmlns:a16="http://schemas.microsoft.com/office/drawing/2014/main" id="{8753DDA6-16F6-0A34-65B8-F4139D5E3CC8}"/>
              </a:ext>
            </a:extLst>
          </p:cNvPr>
          <p:cNvSpPr txBox="1"/>
          <p:nvPr/>
        </p:nvSpPr>
        <p:spPr>
          <a:xfrm>
            <a:off x="6770725" y="1482849"/>
            <a:ext cx="5079627" cy="400110"/>
          </a:xfrm>
          <a:prstGeom prst="rect">
            <a:avLst/>
          </a:prstGeom>
          <a:noFill/>
        </p:spPr>
        <p:txBody>
          <a:bodyPr wrap="square" rtlCol="0">
            <a:spAutoFit/>
          </a:bodyPr>
          <a:lstStyle/>
          <a:p>
            <a:r>
              <a:rPr lang="en-US" sz="1000" dirty="0">
                <a:solidFill>
                  <a:schemeClr val="tx2">
                    <a:lumMod val="10000"/>
                  </a:schemeClr>
                </a:solidFill>
                <a:latin typeface="Avenir"/>
              </a:rPr>
              <a:t>This project investigates four financial years (2020/21 – 2023/24) of budget and expenditure data across national ministries, departments, and agencies (MDAs) to:</a:t>
            </a:r>
            <a:endParaRPr lang="en-KE" sz="1000" dirty="0">
              <a:solidFill>
                <a:schemeClr val="tx2">
                  <a:lumMod val="10000"/>
                </a:schemeClr>
              </a:solidFill>
              <a:latin typeface="Avenir"/>
            </a:endParaRPr>
          </a:p>
        </p:txBody>
      </p:sp>
      <p:grpSp>
        <p:nvGrpSpPr>
          <p:cNvPr id="6" name="Google Shape;126;p4">
            <a:extLst>
              <a:ext uri="{FF2B5EF4-FFF2-40B4-BE49-F238E27FC236}">
                <a16:creationId xmlns:a16="http://schemas.microsoft.com/office/drawing/2014/main" id="{7406F39A-CF8A-82AD-21FA-58B54A336147}"/>
              </a:ext>
            </a:extLst>
          </p:cNvPr>
          <p:cNvGrpSpPr/>
          <p:nvPr/>
        </p:nvGrpSpPr>
        <p:grpSpPr>
          <a:xfrm>
            <a:off x="6479871" y="2320989"/>
            <a:ext cx="5527234" cy="3587988"/>
            <a:chOff x="6501160" y="1311553"/>
            <a:chExt cx="5867687" cy="4046143"/>
          </a:xfrm>
        </p:grpSpPr>
        <p:sp>
          <p:nvSpPr>
            <p:cNvPr id="7" name="Google Shape;127;p4">
              <a:extLst>
                <a:ext uri="{FF2B5EF4-FFF2-40B4-BE49-F238E27FC236}">
                  <a16:creationId xmlns:a16="http://schemas.microsoft.com/office/drawing/2014/main" id="{81FB36BD-3182-1065-D1AD-5038CF60CB6F}"/>
                </a:ext>
              </a:extLst>
            </p:cNvPr>
            <p:cNvSpPr/>
            <p:nvPr/>
          </p:nvSpPr>
          <p:spPr>
            <a:xfrm>
              <a:off x="6997312" y="1311553"/>
              <a:ext cx="1472325" cy="2049565"/>
            </a:xfrm>
            <a:custGeom>
              <a:avLst/>
              <a:gdLst/>
              <a:ahLst/>
              <a:cxnLst/>
              <a:rect l="l" t="t" r="r" b="b"/>
              <a:pathLst>
                <a:path w="848" h="1199" extrusionOk="0">
                  <a:moveTo>
                    <a:pt x="0" y="1199"/>
                  </a:moveTo>
                  <a:lnTo>
                    <a:pt x="0" y="600"/>
                  </a:lnTo>
                  <a:lnTo>
                    <a:pt x="0" y="0"/>
                  </a:lnTo>
                  <a:lnTo>
                    <a:pt x="30" y="0"/>
                  </a:lnTo>
                  <a:lnTo>
                    <a:pt x="59" y="1"/>
                  </a:lnTo>
                  <a:lnTo>
                    <a:pt x="88" y="3"/>
                  </a:lnTo>
                  <a:lnTo>
                    <a:pt x="118" y="6"/>
                  </a:lnTo>
                  <a:lnTo>
                    <a:pt x="147" y="9"/>
                  </a:lnTo>
                  <a:lnTo>
                    <a:pt x="176" y="13"/>
                  </a:lnTo>
                  <a:lnTo>
                    <a:pt x="205" y="18"/>
                  </a:lnTo>
                  <a:lnTo>
                    <a:pt x="234" y="23"/>
                  </a:lnTo>
                  <a:lnTo>
                    <a:pt x="263" y="29"/>
                  </a:lnTo>
                  <a:lnTo>
                    <a:pt x="291" y="36"/>
                  </a:lnTo>
                  <a:lnTo>
                    <a:pt x="320" y="43"/>
                  </a:lnTo>
                  <a:lnTo>
                    <a:pt x="348" y="52"/>
                  </a:lnTo>
                  <a:lnTo>
                    <a:pt x="362" y="56"/>
                  </a:lnTo>
                  <a:lnTo>
                    <a:pt x="376" y="60"/>
                  </a:lnTo>
                  <a:lnTo>
                    <a:pt x="404" y="70"/>
                  </a:lnTo>
                  <a:lnTo>
                    <a:pt x="431" y="80"/>
                  </a:lnTo>
                  <a:lnTo>
                    <a:pt x="459" y="91"/>
                  </a:lnTo>
                  <a:lnTo>
                    <a:pt x="486" y="103"/>
                  </a:lnTo>
                  <a:lnTo>
                    <a:pt x="513" y="115"/>
                  </a:lnTo>
                  <a:lnTo>
                    <a:pt x="539" y="128"/>
                  </a:lnTo>
                  <a:lnTo>
                    <a:pt x="565" y="141"/>
                  </a:lnTo>
                  <a:lnTo>
                    <a:pt x="591" y="155"/>
                  </a:lnTo>
                  <a:lnTo>
                    <a:pt x="617" y="170"/>
                  </a:lnTo>
                  <a:lnTo>
                    <a:pt x="642" y="185"/>
                  </a:lnTo>
                  <a:lnTo>
                    <a:pt x="667" y="201"/>
                  </a:lnTo>
                  <a:lnTo>
                    <a:pt x="691" y="218"/>
                  </a:lnTo>
                  <a:lnTo>
                    <a:pt x="703" y="227"/>
                  </a:lnTo>
                  <a:lnTo>
                    <a:pt x="715" y="235"/>
                  </a:lnTo>
                  <a:lnTo>
                    <a:pt x="739" y="253"/>
                  </a:lnTo>
                  <a:lnTo>
                    <a:pt x="762" y="271"/>
                  </a:lnTo>
                  <a:lnTo>
                    <a:pt x="784" y="290"/>
                  </a:lnTo>
                  <a:lnTo>
                    <a:pt x="806" y="310"/>
                  </a:lnTo>
                  <a:lnTo>
                    <a:pt x="817" y="320"/>
                  </a:lnTo>
                  <a:lnTo>
                    <a:pt x="827" y="330"/>
                  </a:lnTo>
                  <a:lnTo>
                    <a:pt x="848" y="351"/>
                  </a:lnTo>
                  <a:lnTo>
                    <a:pt x="423" y="775"/>
                  </a:lnTo>
                  <a:lnTo>
                    <a:pt x="0" y="1199"/>
                  </a:lnTo>
                  <a:close/>
                </a:path>
              </a:pathLst>
            </a:custGeom>
            <a:solidFill>
              <a:srgbClr val="E0015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8" name="Google Shape;128;p4">
              <a:extLst>
                <a:ext uri="{FF2B5EF4-FFF2-40B4-BE49-F238E27FC236}">
                  <a16:creationId xmlns:a16="http://schemas.microsoft.com/office/drawing/2014/main" id="{0ED0938C-6E5E-8196-456C-78CFDED41539}"/>
                </a:ext>
              </a:extLst>
            </p:cNvPr>
            <p:cNvSpPr/>
            <p:nvPr/>
          </p:nvSpPr>
          <p:spPr>
            <a:xfrm>
              <a:off x="6986524" y="3308131"/>
              <a:ext cx="2082460" cy="1449428"/>
            </a:xfrm>
            <a:custGeom>
              <a:avLst/>
              <a:gdLst/>
              <a:ahLst/>
              <a:cxnLst/>
              <a:rect l="l" t="t" r="r" b="b"/>
              <a:pathLst>
                <a:path w="1199" h="848" extrusionOk="0">
                  <a:moveTo>
                    <a:pt x="0" y="0"/>
                  </a:moveTo>
                  <a:lnTo>
                    <a:pt x="599" y="0"/>
                  </a:lnTo>
                  <a:lnTo>
                    <a:pt x="1199" y="0"/>
                  </a:lnTo>
                  <a:lnTo>
                    <a:pt x="1199" y="29"/>
                  </a:lnTo>
                  <a:lnTo>
                    <a:pt x="1198" y="59"/>
                  </a:lnTo>
                  <a:lnTo>
                    <a:pt x="1196" y="88"/>
                  </a:lnTo>
                  <a:lnTo>
                    <a:pt x="1194" y="117"/>
                  </a:lnTo>
                  <a:lnTo>
                    <a:pt x="1190" y="147"/>
                  </a:lnTo>
                  <a:lnTo>
                    <a:pt x="1186" y="176"/>
                  </a:lnTo>
                  <a:lnTo>
                    <a:pt x="1182" y="205"/>
                  </a:lnTo>
                  <a:lnTo>
                    <a:pt x="1176" y="234"/>
                  </a:lnTo>
                  <a:lnTo>
                    <a:pt x="1170" y="262"/>
                  </a:lnTo>
                  <a:lnTo>
                    <a:pt x="1163" y="291"/>
                  </a:lnTo>
                  <a:lnTo>
                    <a:pt x="1156" y="319"/>
                  </a:lnTo>
                  <a:lnTo>
                    <a:pt x="1148" y="348"/>
                  </a:lnTo>
                  <a:lnTo>
                    <a:pt x="1143" y="362"/>
                  </a:lnTo>
                  <a:lnTo>
                    <a:pt x="1139" y="376"/>
                  </a:lnTo>
                  <a:lnTo>
                    <a:pt x="1129" y="404"/>
                  </a:lnTo>
                  <a:lnTo>
                    <a:pt x="1119" y="431"/>
                  </a:lnTo>
                  <a:lnTo>
                    <a:pt x="1108" y="458"/>
                  </a:lnTo>
                  <a:lnTo>
                    <a:pt x="1097" y="485"/>
                  </a:lnTo>
                  <a:lnTo>
                    <a:pt x="1084" y="512"/>
                  </a:lnTo>
                  <a:lnTo>
                    <a:pt x="1072" y="539"/>
                  </a:lnTo>
                  <a:lnTo>
                    <a:pt x="1058" y="565"/>
                  </a:lnTo>
                  <a:lnTo>
                    <a:pt x="1044" y="591"/>
                  </a:lnTo>
                  <a:lnTo>
                    <a:pt x="1029" y="617"/>
                  </a:lnTo>
                  <a:lnTo>
                    <a:pt x="1014" y="642"/>
                  </a:lnTo>
                  <a:lnTo>
                    <a:pt x="998" y="667"/>
                  </a:lnTo>
                  <a:lnTo>
                    <a:pt x="981" y="691"/>
                  </a:lnTo>
                  <a:lnTo>
                    <a:pt x="973" y="703"/>
                  </a:lnTo>
                  <a:lnTo>
                    <a:pt x="964" y="715"/>
                  </a:lnTo>
                  <a:lnTo>
                    <a:pt x="946" y="738"/>
                  </a:lnTo>
                  <a:lnTo>
                    <a:pt x="928" y="761"/>
                  </a:lnTo>
                  <a:lnTo>
                    <a:pt x="909" y="784"/>
                  </a:lnTo>
                  <a:lnTo>
                    <a:pt x="889" y="806"/>
                  </a:lnTo>
                  <a:lnTo>
                    <a:pt x="879" y="816"/>
                  </a:lnTo>
                  <a:lnTo>
                    <a:pt x="869" y="827"/>
                  </a:lnTo>
                  <a:lnTo>
                    <a:pt x="848" y="848"/>
                  </a:lnTo>
                  <a:lnTo>
                    <a:pt x="423" y="423"/>
                  </a:lnTo>
                  <a:lnTo>
                    <a:pt x="0" y="0"/>
                  </a:lnTo>
                  <a:close/>
                </a:path>
              </a:pathLst>
            </a:custGeom>
            <a:solidFill>
              <a:srgbClr val="F5302C"/>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9" name="Google Shape;129;p4">
              <a:extLst>
                <a:ext uri="{FF2B5EF4-FFF2-40B4-BE49-F238E27FC236}">
                  <a16:creationId xmlns:a16="http://schemas.microsoft.com/office/drawing/2014/main" id="{4E84168C-B0A7-2492-A318-7484A7747CC8}"/>
                </a:ext>
              </a:extLst>
            </p:cNvPr>
            <p:cNvSpPr/>
            <p:nvPr/>
          </p:nvSpPr>
          <p:spPr>
            <a:xfrm>
              <a:off x="7004362" y="3308131"/>
              <a:ext cx="1472325" cy="2049565"/>
            </a:xfrm>
            <a:custGeom>
              <a:avLst/>
              <a:gdLst/>
              <a:ahLst/>
              <a:cxnLst/>
              <a:rect l="l" t="t" r="r" b="b"/>
              <a:pathLst>
                <a:path w="848" h="1199" extrusionOk="0">
                  <a:moveTo>
                    <a:pt x="0" y="0"/>
                  </a:moveTo>
                  <a:lnTo>
                    <a:pt x="423" y="423"/>
                  </a:lnTo>
                  <a:lnTo>
                    <a:pt x="848" y="848"/>
                  </a:lnTo>
                  <a:lnTo>
                    <a:pt x="827" y="869"/>
                  </a:lnTo>
                  <a:lnTo>
                    <a:pt x="806" y="889"/>
                  </a:lnTo>
                  <a:lnTo>
                    <a:pt x="784" y="908"/>
                  </a:lnTo>
                  <a:lnTo>
                    <a:pt x="761" y="927"/>
                  </a:lnTo>
                  <a:lnTo>
                    <a:pt x="738" y="945"/>
                  </a:lnTo>
                  <a:lnTo>
                    <a:pt x="715" y="963"/>
                  </a:lnTo>
                  <a:lnTo>
                    <a:pt x="691" y="980"/>
                  </a:lnTo>
                  <a:lnTo>
                    <a:pt x="679" y="989"/>
                  </a:lnTo>
                  <a:lnTo>
                    <a:pt x="667" y="997"/>
                  </a:lnTo>
                  <a:lnTo>
                    <a:pt x="642" y="1013"/>
                  </a:lnTo>
                  <a:lnTo>
                    <a:pt x="617" y="1028"/>
                  </a:lnTo>
                  <a:lnTo>
                    <a:pt x="591" y="1043"/>
                  </a:lnTo>
                  <a:lnTo>
                    <a:pt x="565" y="1057"/>
                  </a:lnTo>
                  <a:lnTo>
                    <a:pt x="539" y="1071"/>
                  </a:lnTo>
                  <a:lnTo>
                    <a:pt x="513" y="1084"/>
                  </a:lnTo>
                  <a:lnTo>
                    <a:pt x="486" y="1096"/>
                  </a:lnTo>
                  <a:lnTo>
                    <a:pt x="459" y="1108"/>
                  </a:lnTo>
                  <a:lnTo>
                    <a:pt x="432" y="1119"/>
                  </a:lnTo>
                  <a:lnTo>
                    <a:pt x="404" y="1129"/>
                  </a:lnTo>
                  <a:lnTo>
                    <a:pt x="376" y="1139"/>
                  </a:lnTo>
                  <a:lnTo>
                    <a:pt x="348" y="1148"/>
                  </a:lnTo>
                  <a:lnTo>
                    <a:pt x="320" y="1156"/>
                  </a:lnTo>
                  <a:lnTo>
                    <a:pt x="292" y="1163"/>
                  </a:lnTo>
                  <a:lnTo>
                    <a:pt x="263" y="1170"/>
                  </a:lnTo>
                  <a:lnTo>
                    <a:pt x="234" y="1176"/>
                  </a:lnTo>
                  <a:lnTo>
                    <a:pt x="205" y="1182"/>
                  </a:lnTo>
                  <a:lnTo>
                    <a:pt x="176" y="1186"/>
                  </a:lnTo>
                  <a:lnTo>
                    <a:pt x="147" y="1190"/>
                  </a:lnTo>
                  <a:lnTo>
                    <a:pt x="118" y="1194"/>
                  </a:lnTo>
                  <a:lnTo>
                    <a:pt x="89" y="1196"/>
                  </a:lnTo>
                  <a:lnTo>
                    <a:pt x="59" y="1198"/>
                  </a:lnTo>
                  <a:lnTo>
                    <a:pt x="30" y="1199"/>
                  </a:lnTo>
                  <a:lnTo>
                    <a:pt x="0" y="1199"/>
                  </a:lnTo>
                  <a:lnTo>
                    <a:pt x="0" y="599"/>
                  </a:lnTo>
                  <a:lnTo>
                    <a:pt x="0" y="0"/>
                  </a:lnTo>
                  <a:close/>
                </a:path>
              </a:pathLst>
            </a:custGeom>
            <a:solidFill>
              <a:srgbClr val="FF481B"/>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10" name="Google Shape;130;p4">
              <a:extLst>
                <a:ext uri="{FF2B5EF4-FFF2-40B4-BE49-F238E27FC236}">
                  <a16:creationId xmlns:a16="http://schemas.microsoft.com/office/drawing/2014/main" id="{E39132BC-6230-8AFD-BEA0-CA76B3C1318F}"/>
                </a:ext>
              </a:extLst>
            </p:cNvPr>
            <p:cNvSpPr/>
            <p:nvPr/>
          </p:nvSpPr>
          <p:spPr>
            <a:xfrm>
              <a:off x="10012118" y="4663515"/>
              <a:ext cx="2356729" cy="694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venir"/>
                <a:buNone/>
              </a:pPr>
              <a:r>
                <a:rPr lang="en-US" sz="1400" b="0" i="0" u="none" strike="noStrike" cap="none" dirty="0">
                  <a:solidFill>
                    <a:schemeClr val="dk1"/>
                  </a:solidFill>
                  <a:latin typeface="Avenir"/>
                  <a:ea typeface="Avenir"/>
                  <a:cs typeface="Avenir"/>
                  <a:sym typeface="Avenir"/>
                </a:rPr>
                <a:t>Provide actionable insights for policymakers, oversight bodies, and civil society.</a:t>
              </a:r>
              <a:endParaRPr sz="1400" b="0" i="0" u="none" strike="noStrike" cap="none" dirty="0">
                <a:solidFill>
                  <a:schemeClr val="dk1"/>
                </a:solidFill>
                <a:latin typeface="Avenir"/>
                <a:ea typeface="Avenir"/>
                <a:cs typeface="Avenir"/>
                <a:sym typeface="Avenir"/>
              </a:endParaRPr>
            </a:p>
          </p:txBody>
        </p:sp>
        <p:cxnSp>
          <p:nvCxnSpPr>
            <p:cNvPr id="11" name="Google Shape;131;p4">
              <a:extLst>
                <a:ext uri="{FF2B5EF4-FFF2-40B4-BE49-F238E27FC236}">
                  <a16:creationId xmlns:a16="http://schemas.microsoft.com/office/drawing/2014/main" id="{A77E6559-8663-11FB-542E-783830AEB49E}"/>
                </a:ext>
              </a:extLst>
            </p:cNvPr>
            <p:cNvCxnSpPr/>
            <p:nvPr/>
          </p:nvCxnSpPr>
          <p:spPr>
            <a:xfrm>
              <a:off x="8218185" y="1698740"/>
              <a:ext cx="1741120" cy="0"/>
            </a:xfrm>
            <a:prstGeom prst="straightConnector1">
              <a:avLst/>
            </a:prstGeom>
            <a:noFill/>
            <a:ln w="9525" cap="rnd" cmpd="sng">
              <a:solidFill>
                <a:srgbClr val="F64D18"/>
              </a:solidFill>
              <a:prstDash val="solid"/>
              <a:miter lim="800000"/>
              <a:headEnd type="none" w="sm" len="sm"/>
              <a:tailEnd type="oval" w="med" len="med"/>
            </a:ln>
          </p:spPr>
        </p:cxnSp>
        <p:cxnSp>
          <p:nvCxnSpPr>
            <p:cNvPr id="12" name="Google Shape;132;p4">
              <a:extLst>
                <a:ext uri="{FF2B5EF4-FFF2-40B4-BE49-F238E27FC236}">
                  <a16:creationId xmlns:a16="http://schemas.microsoft.com/office/drawing/2014/main" id="{8DFF198E-856C-4A84-6A28-96F1CD246CE5}"/>
                </a:ext>
              </a:extLst>
            </p:cNvPr>
            <p:cNvCxnSpPr/>
            <p:nvPr/>
          </p:nvCxnSpPr>
          <p:spPr>
            <a:xfrm>
              <a:off x="8920081" y="2696984"/>
              <a:ext cx="939950" cy="0"/>
            </a:xfrm>
            <a:prstGeom prst="straightConnector1">
              <a:avLst/>
            </a:prstGeom>
            <a:noFill/>
            <a:ln w="9525" cap="rnd" cmpd="sng">
              <a:solidFill>
                <a:srgbClr val="F64D18">
                  <a:alpha val="81960"/>
                </a:srgbClr>
              </a:solidFill>
              <a:prstDash val="solid"/>
              <a:miter lim="800000"/>
              <a:headEnd type="none" w="sm" len="sm"/>
              <a:tailEnd type="oval" w="med" len="med"/>
            </a:ln>
          </p:spPr>
        </p:cxnSp>
        <p:sp>
          <p:nvSpPr>
            <p:cNvPr id="13" name="Google Shape;133;p4">
              <a:extLst>
                <a:ext uri="{FF2B5EF4-FFF2-40B4-BE49-F238E27FC236}">
                  <a16:creationId xmlns:a16="http://schemas.microsoft.com/office/drawing/2014/main" id="{8F032EB0-330D-6664-C023-F0B4D6D6749F}"/>
                </a:ext>
              </a:extLst>
            </p:cNvPr>
            <p:cNvSpPr/>
            <p:nvPr/>
          </p:nvSpPr>
          <p:spPr>
            <a:xfrm>
              <a:off x="6985481" y="1905563"/>
              <a:ext cx="2082460" cy="1449428"/>
            </a:xfrm>
            <a:custGeom>
              <a:avLst/>
              <a:gdLst/>
              <a:ahLst/>
              <a:cxnLst/>
              <a:rect l="l" t="t" r="r" b="b"/>
              <a:pathLst>
                <a:path w="1199" h="848" extrusionOk="0">
                  <a:moveTo>
                    <a:pt x="0" y="848"/>
                  </a:moveTo>
                  <a:lnTo>
                    <a:pt x="423" y="424"/>
                  </a:lnTo>
                  <a:lnTo>
                    <a:pt x="848" y="0"/>
                  </a:lnTo>
                  <a:lnTo>
                    <a:pt x="869" y="21"/>
                  </a:lnTo>
                  <a:lnTo>
                    <a:pt x="889" y="42"/>
                  </a:lnTo>
                  <a:lnTo>
                    <a:pt x="909" y="64"/>
                  </a:lnTo>
                  <a:lnTo>
                    <a:pt x="928" y="87"/>
                  </a:lnTo>
                  <a:lnTo>
                    <a:pt x="946" y="110"/>
                  </a:lnTo>
                  <a:lnTo>
                    <a:pt x="964" y="133"/>
                  </a:lnTo>
                  <a:lnTo>
                    <a:pt x="981" y="157"/>
                  </a:lnTo>
                  <a:lnTo>
                    <a:pt x="989" y="169"/>
                  </a:lnTo>
                  <a:lnTo>
                    <a:pt x="997" y="181"/>
                  </a:lnTo>
                  <a:lnTo>
                    <a:pt x="1013" y="206"/>
                  </a:lnTo>
                  <a:lnTo>
                    <a:pt x="1029" y="231"/>
                  </a:lnTo>
                  <a:lnTo>
                    <a:pt x="1044" y="257"/>
                  </a:lnTo>
                  <a:lnTo>
                    <a:pt x="1058" y="283"/>
                  </a:lnTo>
                  <a:lnTo>
                    <a:pt x="1071" y="309"/>
                  </a:lnTo>
                  <a:lnTo>
                    <a:pt x="1084" y="336"/>
                  </a:lnTo>
                  <a:lnTo>
                    <a:pt x="1097" y="362"/>
                  </a:lnTo>
                  <a:lnTo>
                    <a:pt x="1108" y="389"/>
                  </a:lnTo>
                  <a:lnTo>
                    <a:pt x="1119" y="417"/>
                  </a:lnTo>
                  <a:lnTo>
                    <a:pt x="1129" y="444"/>
                  </a:lnTo>
                  <a:lnTo>
                    <a:pt x="1139" y="472"/>
                  </a:lnTo>
                  <a:lnTo>
                    <a:pt x="1148" y="500"/>
                  </a:lnTo>
                  <a:lnTo>
                    <a:pt x="1156" y="528"/>
                  </a:lnTo>
                  <a:lnTo>
                    <a:pt x="1164" y="557"/>
                  </a:lnTo>
                  <a:lnTo>
                    <a:pt x="1171" y="585"/>
                  </a:lnTo>
                  <a:lnTo>
                    <a:pt x="1177" y="614"/>
                  </a:lnTo>
                  <a:lnTo>
                    <a:pt x="1182" y="643"/>
                  </a:lnTo>
                  <a:lnTo>
                    <a:pt x="1187" y="672"/>
                  </a:lnTo>
                  <a:lnTo>
                    <a:pt x="1191" y="701"/>
                  </a:lnTo>
                  <a:lnTo>
                    <a:pt x="1194" y="730"/>
                  </a:lnTo>
                  <a:lnTo>
                    <a:pt x="1197" y="760"/>
                  </a:lnTo>
                  <a:lnTo>
                    <a:pt x="1198" y="789"/>
                  </a:lnTo>
                  <a:lnTo>
                    <a:pt x="1199" y="818"/>
                  </a:lnTo>
                  <a:lnTo>
                    <a:pt x="1199" y="848"/>
                  </a:lnTo>
                  <a:lnTo>
                    <a:pt x="599" y="848"/>
                  </a:lnTo>
                  <a:lnTo>
                    <a:pt x="0" y="848"/>
                  </a:lnTo>
                  <a:close/>
                </a:path>
              </a:pathLst>
            </a:custGeom>
            <a:solidFill>
              <a:srgbClr val="EC183D"/>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dirty="0">
                <a:solidFill>
                  <a:schemeClr val="dk1"/>
                </a:solidFill>
                <a:latin typeface="Avenir"/>
                <a:ea typeface="Avenir"/>
                <a:cs typeface="Avenir"/>
                <a:sym typeface="Avenir"/>
              </a:endParaRPr>
            </a:p>
          </p:txBody>
        </p:sp>
        <p:cxnSp>
          <p:nvCxnSpPr>
            <p:cNvPr id="14" name="Google Shape;134;p4">
              <a:extLst>
                <a:ext uri="{FF2B5EF4-FFF2-40B4-BE49-F238E27FC236}">
                  <a16:creationId xmlns:a16="http://schemas.microsoft.com/office/drawing/2014/main" id="{F40B8776-165F-67C2-A817-E2F465EF8AFA}"/>
                </a:ext>
              </a:extLst>
            </p:cNvPr>
            <p:cNvCxnSpPr/>
            <p:nvPr/>
          </p:nvCxnSpPr>
          <p:spPr>
            <a:xfrm>
              <a:off x="8908443" y="4099272"/>
              <a:ext cx="889056" cy="0"/>
            </a:xfrm>
            <a:prstGeom prst="straightConnector1">
              <a:avLst/>
            </a:prstGeom>
            <a:noFill/>
            <a:ln w="9525" cap="rnd" cmpd="sng">
              <a:solidFill>
                <a:srgbClr val="F64D18">
                  <a:alpha val="67058"/>
                </a:srgbClr>
              </a:solidFill>
              <a:prstDash val="solid"/>
              <a:miter lim="800000"/>
              <a:headEnd type="none" w="sm" len="sm"/>
              <a:tailEnd type="oval" w="med" len="med"/>
            </a:ln>
          </p:spPr>
        </p:cxnSp>
        <p:cxnSp>
          <p:nvCxnSpPr>
            <p:cNvPr id="15" name="Google Shape;135;p4">
              <a:extLst>
                <a:ext uri="{FF2B5EF4-FFF2-40B4-BE49-F238E27FC236}">
                  <a16:creationId xmlns:a16="http://schemas.microsoft.com/office/drawing/2014/main" id="{206F36BF-C4B0-F45D-E5BA-854B6D4185FB}"/>
                </a:ext>
              </a:extLst>
            </p:cNvPr>
            <p:cNvCxnSpPr/>
            <p:nvPr/>
          </p:nvCxnSpPr>
          <p:spPr>
            <a:xfrm>
              <a:off x="7889501" y="5112054"/>
              <a:ext cx="1907998" cy="0"/>
            </a:xfrm>
            <a:prstGeom prst="straightConnector1">
              <a:avLst/>
            </a:prstGeom>
            <a:noFill/>
            <a:ln w="9525" cap="rnd" cmpd="sng">
              <a:solidFill>
                <a:srgbClr val="F64D18">
                  <a:alpha val="67058"/>
                </a:srgbClr>
              </a:solidFill>
              <a:prstDash val="solid"/>
              <a:miter lim="800000"/>
              <a:headEnd type="none" w="sm" len="sm"/>
              <a:tailEnd type="oval" w="med" len="med"/>
            </a:ln>
          </p:spPr>
        </p:cxnSp>
        <p:sp>
          <p:nvSpPr>
            <p:cNvPr id="16" name="Google Shape;136;p4">
              <a:extLst>
                <a:ext uri="{FF2B5EF4-FFF2-40B4-BE49-F238E27FC236}">
                  <a16:creationId xmlns:a16="http://schemas.microsoft.com/office/drawing/2014/main" id="{B536BDA1-E37E-6719-EB62-AE6B04E7B9BC}"/>
                </a:ext>
              </a:extLst>
            </p:cNvPr>
            <p:cNvSpPr/>
            <p:nvPr/>
          </p:nvSpPr>
          <p:spPr>
            <a:xfrm>
              <a:off x="6501160" y="2438784"/>
              <a:ext cx="1472325" cy="1451307"/>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r>
                <a:rPr lang="en-US" sz="1400" b="0" i="0" u="none" strike="noStrike" cap="none" dirty="0">
                  <a:solidFill>
                    <a:schemeClr val="dk1"/>
                  </a:solidFill>
                  <a:latin typeface="Avenir"/>
                  <a:ea typeface="Avenir"/>
                  <a:cs typeface="Avenir"/>
                  <a:sym typeface="Avenir"/>
                </a:rPr>
                <a:t>Project Objectives</a:t>
              </a:r>
              <a:endParaRPr sz="1400" b="0" i="0" u="none" strike="noStrike" cap="none" dirty="0">
                <a:solidFill>
                  <a:schemeClr val="dk1"/>
                </a:solidFill>
                <a:latin typeface="Avenir"/>
                <a:ea typeface="Avenir"/>
                <a:cs typeface="Avenir"/>
                <a:sym typeface="Avenir"/>
              </a:endParaRPr>
            </a:p>
          </p:txBody>
        </p:sp>
        <p:sp>
          <p:nvSpPr>
            <p:cNvPr id="17" name="Google Shape;138;p4">
              <a:extLst>
                <a:ext uri="{FF2B5EF4-FFF2-40B4-BE49-F238E27FC236}">
                  <a16:creationId xmlns:a16="http://schemas.microsoft.com/office/drawing/2014/main" id="{7C25423C-E90C-D81C-6D47-89137C946E2E}"/>
                </a:ext>
              </a:extLst>
            </p:cNvPr>
            <p:cNvSpPr txBox="1"/>
            <p:nvPr/>
          </p:nvSpPr>
          <p:spPr>
            <a:xfrm>
              <a:off x="10012118" y="1406352"/>
              <a:ext cx="2042400" cy="83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venir"/>
                <a:buNone/>
              </a:pPr>
              <a:r>
                <a:rPr lang="en-US" sz="1400" b="0" i="0" u="none" strike="noStrike" cap="none" dirty="0">
                  <a:solidFill>
                    <a:schemeClr val="dk1"/>
                  </a:solidFill>
                  <a:latin typeface="Avenir"/>
                  <a:ea typeface="Avenir"/>
                  <a:cs typeface="Avenir"/>
                  <a:sym typeface="Avenir"/>
                </a:rPr>
                <a:t>Detect recurring gaps between allocations and expenditures</a:t>
              </a:r>
              <a:endParaRPr sz="1400" b="0" i="0" u="none" strike="noStrike" cap="none" dirty="0">
                <a:solidFill>
                  <a:schemeClr val="dk1"/>
                </a:solidFill>
                <a:latin typeface="Avenir"/>
                <a:ea typeface="Avenir"/>
                <a:cs typeface="Avenir"/>
                <a:sym typeface="Avenir"/>
              </a:endParaRPr>
            </a:p>
          </p:txBody>
        </p:sp>
        <p:sp>
          <p:nvSpPr>
            <p:cNvPr id="18" name="Google Shape;140;p4">
              <a:extLst>
                <a:ext uri="{FF2B5EF4-FFF2-40B4-BE49-F238E27FC236}">
                  <a16:creationId xmlns:a16="http://schemas.microsoft.com/office/drawing/2014/main" id="{F8FE44BE-11D8-FD9B-3745-5BB92B21D240}"/>
                </a:ext>
              </a:extLst>
            </p:cNvPr>
            <p:cNvSpPr txBox="1"/>
            <p:nvPr/>
          </p:nvSpPr>
          <p:spPr>
            <a:xfrm>
              <a:off x="10012119" y="3521837"/>
              <a:ext cx="2356728" cy="832939"/>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dirty="0">
                  <a:solidFill>
                    <a:schemeClr val="dk1"/>
                  </a:solidFill>
                  <a:latin typeface="Avenir"/>
                  <a:ea typeface="Avenir"/>
                  <a:cs typeface="Avenir"/>
                  <a:sym typeface="Avenir"/>
                </a:rPr>
                <a:t>Flag potential audit concerns and governance risks.</a:t>
              </a:r>
            </a:p>
          </p:txBody>
        </p:sp>
      </p:grpSp>
      <p:sp>
        <p:nvSpPr>
          <p:cNvPr id="19" name="Google Shape;140;p4">
            <a:extLst>
              <a:ext uri="{FF2B5EF4-FFF2-40B4-BE49-F238E27FC236}">
                <a16:creationId xmlns:a16="http://schemas.microsoft.com/office/drawing/2014/main" id="{79EA2CB8-84C2-E0E4-0092-A4335DE2E35E}"/>
              </a:ext>
            </a:extLst>
          </p:cNvPr>
          <p:cNvSpPr txBox="1"/>
          <p:nvPr/>
        </p:nvSpPr>
        <p:spPr>
          <a:xfrm>
            <a:off x="9787117" y="3320581"/>
            <a:ext cx="2219987" cy="738623"/>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dirty="0">
                <a:solidFill>
                  <a:schemeClr val="dk1"/>
                </a:solidFill>
                <a:latin typeface="Avenir"/>
                <a:ea typeface="Avenir"/>
                <a:cs typeface="Avenir"/>
                <a:sym typeface="Avenir"/>
              </a:rPr>
              <a:t>Highlight systematic inefficiencies and weak budget executions</a:t>
            </a:r>
          </a:p>
        </p:txBody>
      </p:sp>
    </p:spTree>
    <p:extLst>
      <p:ext uri="{BB962C8B-B14F-4D97-AF65-F5344CB8AC3E}">
        <p14:creationId xmlns:p14="http://schemas.microsoft.com/office/powerpoint/2010/main" val="424954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4098" name="Picture 2">
            <a:extLst>
              <a:ext uri="{FF2B5EF4-FFF2-40B4-BE49-F238E27FC236}">
                <a16:creationId xmlns:a16="http://schemas.microsoft.com/office/drawing/2014/main" id="{F25B9B0D-C795-CE6A-8CDF-1787F9A70875}"/>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328593" y="2188969"/>
            <a:ext cx="5157684" cy="3438456"/>
          </a:xfrm>
          <a:prstGeom prst="rect">
            <a:avLst/>
          </a:prstGeom>
          <a:noFill/>
          <a:effectLst>
            <a:outerShdw blurRad="50800" dist="38100" dir="2700000" algn="tl" rotWithShape="0">
              <a:prstClr val="black">
                <a:alpha val="0"/>
              </a:prstClr>
            </a:outerShdw>
          </a:effectLst>
          <a:extLst>
            <a:ext uri="{909E8E84-426E-40DD-AFC4-6F175D3DCCD1}">
              <a14:hiddenFill xmlns:a14="http://schemas.microsoft.com/office/drawing/2010/main">
                <a:solidFill>
                  <a:srgbClr val="FFFFFF"/>
                </a:solidFill>
              </a14:hiddenFill>
            </a:ext>
          </a:extLst>
        </p:spPr>
      </p:pic>
      <p:sp>
        <p:nvSpPr>
          <p:cNvPr id="197" name="Google Shape;197;p5"/>
          <p:cNvSpPr/>
          <p:nvPr/>
        </p:nvSpPr>
        <p:spPr>
          <a:xfrm>
            <a:off x="6528509" y="1790363"/>
            <a:ext cx="5141221" cy="5278066"/>
          </a:xfrm>
          <a:prstGeom prst="roundRect">
            <a:avLst>
              <a:gd name="adj" fmla="val 3328"/>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98" name="Google Shape;198;p5"/>
          <p:cNvSpPr txBox="1"/>
          <p:nvPr/>
        </p:nvSpPr>
        <p:spPr>
          <a:xfrm>
            <a:off x="4765297" y="1615094"/>
            <a:ext cx="7311315" cy="782759"/>
          </a:xfrm>
          <a:prstGeom prst="rect">
            <a:avLst/>
          </a:prstGeom>
          <a:noFill/>
          <a:ln>
            <a:noFill/>
          </a:ln>
        </p:spPr>
        <p:txBody>
          <a:bodyPr spcFirstLastPara="1" wrap="square" lIns="121900" tIns="121900" rIns="121900" bIns="121900" anchor="t" anchorCtr="0">
            <a:noAutofit/>
          </a:bodyPr>
          <a:lstStyle/>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This project draws on official Auditor-General reports, which provide the authoritative record of Kenya’s national government budgets, expenditures, and audit observations. </a:t>
            </a:r>
            <a:endParaRPr sz="1000" dirty="0">
              <a:solidFill>
                <a:schemeClr val="tx2">
                  <a:lumMod val="10000"/>
                </a:schemeClr>
              </a:solidFill>
              <a:latin typeface="Avenir"/>
              <a:sym typeface="Avenir"/>
            </a:endParaRPr>
          </a:p>
        </p:txBody>
      </p:sp>
      <p:grpSp>
        <p:nvGrpSpPr>
          <p:cNvPr id="203" name="Google Shape;203;p5"/>
          <p:cNvGrpSpPr/>
          <p:nvPr/>
        </p:nvGrpSpPr>
        <p:grpSpPr>
          <a:xfrm>
            <a:off x="925624" y="2125828"/>
            <a:ext cx="355493" cy="369332"/>
            <a:chOff x="5708" y="1924"/>
            <a:chExt cx="411" cy="427"/>
          </a:xfrm>
        </p:grpSpPr>
        <p:sp>
          <p:nvSpPr>
            <p:cNvPr id="204" name="Google Shape;204;p5"/>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1" name="Google Shape;241;p5"/>
          <p:cNvSpPr txBox="1"/>
          <p:nvPr/>
        </p:nvSpPr>
        <p:spPr>
          <a:xfrm>
            <a:off x="5709505" y="2863727"/>
            <a:ext cx="22150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rgbClr val="FD265E"/>
                </a:solidFill>
              </a:rPr>
              <a:t>Data Sources</a:t>
            </a:r>
            <a:endParaRPr dirty="0"/>
          </a:p>
        </p:txBody>
      </p:sp>
      <p:sp>
        <p:nvSpPr>
          <p:cNvPr id="294" name="Google Shape;294;p5"/>
          <p:cNvSpPr txBox="1"/>
          <p:nvPr/>
        </p:nvSpPr>
        <p:spPr>
          <a:xfrm>
            <a:off x="6817035" y="3233018"/>
            <a:ext cx="4108890" cy="2979558"/>
          </a:xfrm>
          <a:prstGeom prst="rect">
            <a:avLst/>
          </a:prstGeom>
          <a:noFill/>
          <a:ln>
            <a:noFill/>
          </a:ln>
        </p:spPr>
        <p:txBody>
          <a:bodyPr spcFirstLastPara="1" wrap="square" lIns="91425" tIns="45700" rIns="91425" bIns="45700" anchor="t" anchorCtr="0">
            <a:spAutoFit/>
          </a:bodyPr>
          <a:lstStyle/>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Auditor-General Reports (2020/21–2023/24): authoritative, audited actuals and observations.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National Govt Budget “Blue Book” (2021/22): approved estimates at vote/program level: baselines for approved budgets across MDAS.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Kenya_National_Govt_Budget_2021_2024.csv– Structured, machine-readable dataset (2021–2024).– Enables stats, joins, and year-to-year checks.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MDAs Report 2023/24 (PDF)– Detailed vote-level audit opinions.– Includes “Budget vs Actual” statements and systemic issues (pending bills, late releases, control </a:t>
            </a:r>
            <a:r>
              <a:rPr lang="en-US" sz="1200" b="0" i="0" u="none" strike="noStrike" cap="none" dirty="0">
                <a:solidFill>
                  <a:srgbClr val="3F3F3F"/>
                </a:solidFill>
                <a:latin typeface="Avenir"/>
                <a:ea typeface="Avenir"/>
                <a:cs typeface="Avenir"/>
                <a:sym typeface="Avenir"/>
              </a:rPr>
              <a:t>weaknesses).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sym typeface="Avenir"/>
            </a:endParaRPr>
          </a:p>
          <a:p>
            <a:r>
              <a:rPr lang="en-US" dirty="0">
                <a:solidFill>
                  <a:schemeClr val="accent2"/>
                </a:solidFill>
              </a:rPr>
              <a:t>Why Suitable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Government-issued, official, and comprehensive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Directly aligned with the problem: budget allocation vs execution</a:t>
            </a:r>
          </a:p>
          <a:p>
            <a:pPr marL="171450" marR="0" lvl="0" indent="-171450" algn="l" rtl="0">
              <a:lnSpc>
                <a:spcPct val="100000"/>
              </a:lnSpc>
              <a:spcBef>
                <a:spcPts val="0"/>
              </a:spcBef>
              <a:spcAft>
                <a:spcPts val="0"/>
              </a:spcAft>
              <a:buFont typeface="Arial" panose="020B0604020202020204" pitchFamily="34" charset="0"/>
              <a:buChar char="•"/>
            </a:pPr>
            <a:endParaRPr dirty="0"/>
          </a:p>
        </p:txBody>
      </p:sp>
      <p:sp>
        <p:nvSpPr>
          <p:cNvPr id="3" name="Google Shape;192;p4">
            <a:extLst>
              <a:ext uri="{FF2B5EF4-FFF2-40B4-BE49-F238E27FC236}">
                <a16:creationId xmlns:a16="http://schemas.microsoft.com/office/drawing/2014/main" id="{3F0892F2-6B7F-5B0A-27B5-D184ABC254F3}"/>
              </a:ext>
            </a:extLst>
          </p:cNvPr>
          <p:cNvSpPr/>
          <p:nvPr/>
        </p:nvSpPr>
        <p:spPr>
          <a:xfrm>
            <a:off x="266291" y="233376"/>
            <a:ext cx="43042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dirty="0">
              <a:solidFill>
                <a:schemeClr val="tx1"/>
              </a:solidFill>
            </a:endParaRPr>
          </a:p>
          <a:p>
            <a:pPr marL="0" marR="0" lvl="0" indent="0" algn="l" rtl="0">
              <a:lnSpc>
                <a:spcPct val="100000"/>
              </a:lnSpc>
              <a:spcBef>
                <a:spcPts val="0"/>
              </a:spcBef>
              <a:spcAft>
                <a:spcPts val="0"/>
              </a:spcAft>
              <a:buClr>
                <a:srgbClr val="000000"/>
              </a:buClr>
              <a:buSzPts val="900"/>
              <a:buFont typeface="Arial"/>
              <a:buNone/>
            </a:pPr>
            <a:endParaRPr sz="1800" b="1" i="0" u="none" strike="noStrike" cap="none" dirty="0">
              <a:solidFill>
                <a:schemeClr val="tx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1800" b="1" dirty="0">
                <a:solidFill>
                  <a:srgbClr val="FD265E"/>
                </a:solidFill>
                <a:sym typeface="Avenir"/>
              </a:rPr>
              <a:t>Data Understanding and Preparation</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272A2A"/>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CD903B8-FC23-78F5-6BB0-BD5A8376D4A1}"/>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452BD509-2265-5D1B-2133-BA1ACE53C501}"/>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328593" y="2188969"/>
            <a:ext cx="5157684" cy="3438456"/>
          </a:xfrm>
          <a:prstGeom prst="rect">
            <a:avLst/>
          </a:prstGeom>
          <a:noFill/>
          <a:effectLst>
            <a:outerShdw blurRad="50800" dist="38100" dir="2700000" algn="tl" rotWithShape="0">
              <a:prstClr val="black">
                <a:alpha val="0"/>
              </a:prstClr>
            </a:outerShdw>
          </a:effectLst>
          <a:extLst>
            <a:ext uri="{909E8E84-426E-40DD-AFC4-6F175D3DCCD1}">
              <a14:hiddenFill xmlns:a14="http://schemas.microsoft.com/office/drawing/2010/main">
                <a:solidFill>
                  <a:srgbClr val="FFFFFF"/>
                </a:solidFill>
              </a14:hiddenFill>
            </a:ext>
          </a:extLst>
        </p:spPr>
      </p:pic>
      <p:grpSp>
        <p:nvGrpSpPr>
          <p:cNvPr id="203" name="Google Shape;203;p5">
            <a:extLst>
              <a:ext uri="{FF2B5EF4-FFF2-40B4-BE49-F238E27FC236}">
                <a16:creationId xmlns:a16="http://schemas.microsoft.com/office/drawing/2014/main" id="{2F577356-3A8F-DB45-1564-6390EA584F31}"/>
              </a:ext>
            </a:extLst>
          </p:cNvPr>
          <p:cNvGrpSpPr/>
          <p:nvPr/>
        </p:nvGrpSpPr>
        <p:grpSpPr>
          <a:xfrm>
            <a:off x="925624" y="2125828"/>
            <a:ext cx="355493" cy="369332"/>
            <a:chOff x="5708" y="1924"/>
            <a:chExt cx="411" cy="427"/>
          </a:xfrm>
        </p:grpSpPr>
        <p:sp>
          <p:nvSpPr>
            <p:cNvPr id="204" name="Google Shape;204;p5">
              <a:extLst>
                <a:ext uri="{FF2B5EF4-FFF2-40B4-BE49-F238E27FC236}">
                  <a16:creationId xmlns:a16="http://schemas.microsoft.com/office/drawing/2014/main" id="{308B4997-65D0-4731-0476-3AA4F51431CC}"/>
                </a:ext>
              </a:extLst>
            </p:cNvPr>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a:extLst>
                <a:ext uri="{FF2B5EF4-FFF2-40B4-BE49-F238E27FC236}">
                  <a16:creationId xmlns:a16="http://schemas.microsoft.com/office/drawing/2014/main" id="{1FCEA242-3A78-12B0-7DD1-47A12521A11C}"/>
                </a:ext>
              </a:extLst>
            </p:cNvPr>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a:extLst>
                <a:ext uri="{FF2B5EF4-FFF2-40B4-BE49-F238E27FC236}">
                  <a16:creationId xmlns:a16="http://schemas.microsoft.com/office/drawing/2014/main" id="{263C40AA-2E12-89D5-5CF5-A01CCEF53BD2}"/>
                </a:ext>
              </a:extLst>
            </p:cNvPr>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a:extLst>
                <a:ext uri="{FF2B5EF4-FFF2-40B4-BE49-F238E27FC236}">
                  <a16:creationId xmlns:a16="http://schemas.microsoft.com/office/drawing/2014/main" id="{AE9B34D4-A88A-46B1-0979-1EABF3BA49B3}"/>
                </a:ext>
              </a:extLst>
            </p:cNvPr>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a:extLst>
                <a:ext uri="{FF2B5EF4-FFF2-40B4-BE49-F238E27FC236}">
                  <a16:creationId xmlns:a16="http://schemas.microsoft.com/office/drawing/2014/main" id="{3A7587BD-0672-1B7B-EE73-9B2396044B48}"/>
                </a:ext>
              </a:extLst>
            </p:cNvPr>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a:extLst>
                <a:ext uri="{FF2B5EF4-FFF2-40B4-BE49-F238E27FC236}">
                  <a16:creationId xmlns:a16="http://schemas.microsoft.com/office/drawing/2014/main" id="{E9BDF0B1-7E00-C72E-2BEA-9A9F39DCE1A8}"/>
                </a:ext>
              </a:extLst>
            </p:cNvPr>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a:extLst>
                <a:ext uri="{FF2B5EF4-FFF2-40B4-BE49-F238E27FC236}">
                  <a16:creationId xmlns:a16="http://schemas.microsoft.com/office/drawing/2014/main" id="{9D7ABE64-E6CD-08A5-0779-A99140968463}"/>
                </a:ext>
              </a:extLst>
            </p:cNvPr>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a:extLst>
                <a:ext uri="{FF2B5EF4-FFF2-40B4-BE49-F238E27FC236}">
                  <a16:creationId xmlns:a16="http://schemas.microsoft.com/office/drawing/2014/main" id="{9137FEF4-3B51-526D-0B62-0FC32CAEC3B3}"/>
                </a:ext>
              </a:extLst>
            </p:cNvPr>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a:extLst>
                <a:ext uri="{FF2B5EF4-FFF2-40B4-BE49-F238E27FC236}">
                  <a16:creationId xmlns:a16="http://schemas.microsoft.com/office/drawing/2014/main" id="{DFD694CE-552A-79DB-856A-9C847519D7D9}"/>
                </a:ext>
              </a:extLst>
            </p:cNvPr>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a:extLst>
                <a:ext uri="{FF2B5EF4-FFF2-40B4-BE49-F238E27FC236}">
                  <a16:creationId xmlns:a16="http://schemas.microsoft.com/office/drawing/2014/main" id="{85272797-5BC6-AFA1-429B-B6EE9771976B}"/>
                </a:ext>
              </a:extLst>
            </p:cNvPr>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a:extLst>
                <a:ext uri="{FF2B5EF4-FFF2-40B4-BE49-F238E27FC236}">
                  <a16:creationId xmlns:a16="http://schemas.microsoft.com/office/drawing/2014/main" id="{1AE8BD4F-9B1B-F73B-5890-7F2113D14000}"/>
                </a:ext>
              </a:extLst>
            </p:cNvPr>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a:extLst>
                <a:ext uri="{FF2B5EF4-FFF2-40B4-BE49-F238E27FC236}">
                  <a16:creationId xmlns:a16="http://schemas.microsoft.com/office/drawing/2014/main" id="{1A17DA5C-1FB4-5078-5247-D1ADC6025869}"/>
                </a:ext>
              </a:extLst>
            </p:cNvPr>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1" name="Google Shape;241;p5">
            <a:extLst>
              <a:ext uri="{FF2B5EF4-FFF2-40B4-BE49-F238E27FC236}">
                <a16:creationId xmlns:a16="http://schemas.microsoft.com/office/drawing/2014/main" id="{C748A1E3-76A2-6540-6D26-9C8FD20081E9}"/>
              </a:ext>
            </a:extLst>
          </p:cNvPr>
          <p:cNvSpPr txBox="1"/>
          <p:nvPr/>
        </p:nvSpPr>
        <p:spPr>
          <a:xfrm>
            <a:off x="5486277" y="1477335"/>
            <a:ext cx="340836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rgbClr val="FD265E"/>
                </a:solidFill>
              </a:rPr>
              <a:t>Data Preparation &amp; Structure</a:t>
            </a:r>
            <a:endParaRPr dirty="0"/>
          </a:p>
        </p:txBody>
      </p:sp>
      <p:sp>
        <p:nvSpPr>
          <p:cNvPr id="294" name="Google Shape;294;p5">
            <a:extLst>
              <a:ext uri="{FF2B5EF4-FFF2-40B4-BE49-F238E27FC236}">
                <a16:creationId xmlns:a16="http://schemas.microsoft.com/office/drawing/2014/main" id="{0AFF3C1F-54C1-1FE8-4679-9F5FE9D40C60}"/>
              </a:ext>
            </a:extLst>
          </p:cNvPr>
          <p:cNvSpPr txBox="1"/>
          <p:nvPr/>
        </p:nvSpPr>
        <p:spPr>
          <a:xfrm>
            <a:off x="6303112" y="1846626"/>
            <a:ext cx="5183068" cy="4684062"/>
          </a:xfrm>
          <a:prstGeom prst="rect">
            <a:avLst/>
          </a:prstGeom>
          <a:noFill/>
          <a:ln>
            <a:noFill/>
          </a:ln>
        </p:spPr>
        <p:txBody>
          <a:bodyPr spcFirstLastPara="1" wrap="square" lIns="91425" tIns="45700" rIns="91425" bIns="45700" anchor="t" anchorCtr="0">
            <a:spAutoFit/>
          </a:bodyPr>
          <a:lstStyle/>
          <a:p>
            <a:pPr lvl="0"/>
            <a:r>
              <a:rPr lang="en-US" sz="1200" dirty="0"/>
              <a:t>Planned Extraction</a:t>
            </a:r>
          </a:p>
          <a:p>
            <a:pPr lvl="0"/>
            <a:endParaRPr lang="en-US" sz="1200" b="0" i="0" u="none" strike="noStrike" cap="none" dirty="0">
              <a:solidFill>
                <a:srgbClr val="3F3F3F"/>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Used Python PDF tools (</a:t>
            </a:r>
            <a:r>
              <a:rPr lang="en-US" sz="1000" dirty="0" err="1">
                <a:solidFill>
                  <a:schemeClr val="tx2">
                    <a:lumMod val="10000"/>
                  </a:schemeClr>
                </a:solidFill>
                <a:latin typeface="Avenir"/>
                <a:sym typeface="Avenir"/>
              </a:rPr>
              <a:t>pdfplumber</a:t>
            </a:r>
            <a:r>
              <a:rPr lang="en-US" sz="1000" dirty="0">
                <a:solidFill>
                  <a:schemeClr val="tx2">
                    <a:lumMod val="10000"/>
                  </a:schemeClr>
                </a:solidFill>
                <a:latin typeface="Avenir"/>
                <a:sym typeface="Avenir"/>
              </a:rPr>
              <a:t>) to extract budget vs actuals, appropriation summaries, and control/performance notes.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Normalized MDA names across years to account for mergers/renaming.</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pPr lvl="0"/>
            <a:r>
              <a:rPr lang="en-US" sz="1200" dirty="0"/>
              <a:t>Build Unified Dataset</a:t>
            </a:r>
          </a:p>
          <a:p>
            <a:pPr lvl="0"/>
            <a:endParaRPr lang="en-US" sz="1200" b="0" i="0" u="none" strike="noStrike" cap="none" dirty="0">
              <a:solidFill>
                <a:srgbClr val="3F3F3F"/>
              </a:solidFill>
              <a:latin typeface="Avenir"/>
              <a:ea typeface="Avenir"/>
              <a:cs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Key fields: MDA, Financial year, approved budget, actual expenditure, variance, % variance, audit observations.</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Data Size: Several hundred rows (all MDAs × 4 years).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r>
              <a:rPr lang="en-US" sz="1200" dirty="0">
                <a:sym typeface="Avenir"/>
              </a:rPr>
              <a:t>Descriptive Stats Computed</a:t>
            </a:r>
          </a:p>
          <a:p>
            <a:endParaRPr lang="en-US" sz="1200" dirty="0">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Approved vs actual totals, averages, variance distributions.</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Frequency of underspending, overspending, or within tolerance.</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Audit observations categorized (procurement, unsupported spending, late releases).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r>
              <a:rPr lang="en-US" sz="1200" b="1" dirty="0"/>
              <a:t>Limitations &amp; Mitigation</a:t>
            </a:r>
          </a:p>
          <a:p>
            <a:endParaRPr lang="en-US" sz="1200" b="1" dirty="0"/>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Format inconsistencies: Hybrid extraction + manual cleaning.</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Name changes: Canonical mapping maintained.</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Accounting/reporting differences: Documented assumptions.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Qualitative audit notes: Structured tags + confidence flags.</a:t>
            </a:r>
          </a:p>
        </p:txBody>
      </p:sp>
      <p:sp>
        <p:nvSpPr>
          <p:cNvPr id="3" name="Google Shape;192;p4">
            <a:extLst>
              <a:ext uri="{FF2B5EF4-FFF2-40B4-BE49-F238E27FC236}">
                <a16:creationId xmlns:a16="http://schemas.microsoft.com/office/drawing/2014/main" id="{6191B8D7-1303-EC5C-46DD-141E907595E4}"/>
              </a:ext>
            </a:extLst>
          </p:cNvPr>
          <p:cNvSpPr/>
          <p:nvPr/>
        </p:nvSpPr>
        <p:spPr>
          <a:xfrm>
            <a:off x="266291" y="233376"/>
            <a:ext cx="43042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dirty="0">
              <a:solidFill>
                <a:schemeClr val="tx1"/>
              </a:solidFill>
            </a:endParaRPr>
          </a:p>
          <a:p>
            <a:pPr marL="0" marR="0" lvl="0" indent="0" algn="l" rtl="0">
              <a:lnSpc>
                <a:spcPct val="100000"/>
              </a:lnSpc>
              <a:spcBef>
                <a:spcPts val="0"/>
              </a:spcBef>
              <a:spcAft>
                <a:spcPts val="0"/>
              </a:spcAft>
              <a:buClr>
                <a:srgbClr val="000000"/>
              </a:buClr>
              <a:buSzPts val="900"/>
              <a:buFont typeface="Arial"/>
              <a:buNone/>
            </a:pPr>
            <a:endParaRPr sz="1800" b="1" i="0" u="none" strike="noStrike" cap="none" dirty="0">
              <a:solidFill>
                <a:schemeClr val="tx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1800" b="1" dirty="0">
                <a:solidFill>
                  <a:srgbClr val="FD265E"/>
                </a:solidFill>
                <a:sym typeface="Avenir"/>
              </a:rPr>
              <a:t>Data Understanding and Preparation</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272A2A"/>
              </a:solidFill>
              <a:latin typeface="Avenir"/>
              <a:ea typeface="Avenir"/>
              <a:cs typeface="Avenir"/>
              <a:sym typeface="Avenir"/>
            </a:endParaRPr>
          </a:p>
        </p:txBody>
      </p:sp>
    </p:spTree>
    <p:extLst>
      <p:ext uri="{BB962C8B-B14F-4D97-AF65-F5344CB8AC3E}">
        <p14:creationId xmlns:p14="http://schemas.microsoft.com/office/powerpoint/2010/main" val="34124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a:extLst>
            <a:ext uri="{FF2B5EF4-FFF2-40B4-BE49-F238E27FC236}">
              <a16:creationId xmlns:a16="http://schemas.microsoft.com/office/drawing/2014/main" id="{6FE0F683-B691-029C-9750-326CCDA9FD28}"/>
            </a:ext>
          </a:extLst>
        </p:cNvPr>
        <p:cNvGrpSpPr/>
        <p:nvPr/>
      </p:nvGrpSpPr>
      <p:grpSpPr>
        <a:xfrm>
          <a:off x="0" y="0"/>
          <a:ext cx="0" cy="0"/>
          <a:chOff x="0" y="0"/>
          <a:chExt cx="0" cy="0"/>
        </a:xfrm>
      </p:grpSpPr>
      <p:pic>
        <p:nvPicPr>
          <p:cNvPr id="5126" name="Picture 6">
            <a:extLst>
              <a:ext uri="{FF2B5EF4-FFF2-40B4-BE49-F238E27FC236}">
                <a16:creationId xmlns:a16="http://schemas.microsoft.com/office/drawing/2014/main" id="{7E3E6040-A87B-471C-8511-C9FA043517E1}"/>
              </a:ext>
            </a:extLst>
          </p:cNvPr>
          <p:cNvPicPr>
            <a:picLocks noChangeAspect="1"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145303" y="-134007"/>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8" name="Google Shape;118;p4">
            <a:extLst>
              <a:ext uri="{FF2B5EF4-FFF2-40B4-BE49-F238E27FC236}">
                <a16:creationId xmlns:a16="http://schemas.microsoft.com/office/drawing/2014/main" id="{A49048EF-BBB2-279C-D6CC-AC8FC3690AD5}"/>
              </a:ext>
            </a:extLst>
          </p:cNvPr>
          <p:cNvSpPr/>
          <p:nvPr/>
        </p:nvSpPr>
        <p:spPr>
          <a:xfrm>
            <a:off x="173619" y="134007"/>
            <a:ext cx="11844759" cy="6551271"/>
          </a:xfrm>
          <a:prstGeom prst="rect">
            <a:avLst/>
          </a:prstGeom>
          <a:solidFill>
            <a:schemeClr val="tx2">
              <a:lumMod val="10000"/>
              <a:alpha val="91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47" name="Google Shape;147;p4">
            <a:extLst>
              <a:ext uri="{FF2B5EF4-FFF2-40B4-BE49-F238E27FC236}">
                <a16:creationId xmlns:a16="http://schemas.microsoft.com/office/drawing/2014/main" id="{ADEC18A0-1CC3-4A43-4189-640233836466}"/>
              </a:ext>
            </a:extLst>
          </p:cNvPr>
          <p:cNvSpPr txBox="1">
            <a:spLocks noGrp="1"/>
          </p:cNvSpPr>
          <p:nvPr>
            <p:ph type="sldNum" idx="12"/>
          </p:nvPr>
        </p:nvSpPr>
        <p:spPr>
          <a:xfrm>
            <a:off x="8610599" y="6356351"/>
            <a:ext cx="3286675" cy="2154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800"/>
              <a:buFont typeface="Calibri"/>
              <a:buNone/>
            </a:pPr>
            <a:fld id="{00000000-1234-1234-1234-123412341234}" type="slidenum">
              <a:rPr lang="en-US" sz="800" b="0" i="0" u="none" strike="noStrike" cap="none">
                <a:solidFill>
                  <a:srgbClr val="FFFFFF"/>
                </a:solidFill>
                <a:latin typeface="Calibri"/>
                <a:ea typeface="Calibri"/>
                <a:cs typeface="Calibri"/>
                <a:sym typeface="Calibri"/>
              </a:rPr>
              <a:t>7</a:t>
            </a:fld>
            <a:endParaRPr sz="800" b="0" i="0" u="none" strike="noStrike" cap="none">
              <a:solidFill>
                <a:srgbClr val="FFFFFF"/>
              </a:solidFill>
              <a:latin typeface="Calibri"/>
              <a:ea typeface="Calibri"/>
              <a:cs typeface="Calibri"/>
              <a:sym typeface="Calibri"/>
            </a:endParaRPr>
          </a:p>
        </p:txBody>
      </p:sp>
      <p:sp>
        <p:nvSpPr>
          <p:cNvPr id="148" name="Google Shape;148;p4">
            <a:extLst>
              <a:ext uri="{FF2B5EF4-FFF2-40B4-BE49-F238E27FC236}">
                <a16:creationId xmlns:a16="http://schemas.microsoft.com/office/drawing/2014/main" id="{B412FF9D-C339-AE6B-24AE-1D544C7E664A}"/>
              </a:ext>
            </a:extLst>
          </p:cNvPr>
          <p:cNvSpPr txBox="1"/>
          <p:nvPr/>
        </p:nvSpPr>
        <p:spPr>
          <a:xfrm>
            <a:off x="4377807" y="6356351"/>
            <a:ext cx="343638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venir"/>
                <a:ea typeface="Avenir"/>
                <a:cs typeface="Avenir"/>
                <a:sym typeface="Avenir"/>
              </a:rPr>
              <a:t>CONFIDENTIAL</a:t>
            </a:r>
            <a:endParaRPr/>
          </a:p>
        </p:txBody>
      </p:sp>
      <p:sp>
        <p:nvSpPr>
          <p:cNvPr id="192" name="Google Shape;192;p4">
            <a:extLst>
              <a:ext uri="{FF2B5EF4-FFF2-40B4-BE49-F238E27FC236}">
                <a16:creationId xmlns:a16="http://schemas.microsoft.com/office/drawing/2014/main" id="{A60B19DB-1050-5E79-9F93-34D9AAA51894}"/>
              </a:ext>
            </a:extLst>
          </p:cNvPr>
          <p:cNvSpPr/>
          <p:nvPr/>
        </p:nvSpPr>
        <p:spPr>
          <a:xfrm>
            <a:off x="362696" y="959070"/>
            <a:ext cx="10439973" cy="13387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Avenir"/>
                <a:ea typeface="Avenir"/>
                <a:cs typeface="Avenir"/>
                <a:sym typeface="Avenir"/>
              </a:rPr>
              <a:t>Data Cleaning for Financial Analysis and NLP</a:t>
            </a:r>
          </a:p>
          <a:p>
            <a:pPr marL="0" marR="0" lvl="0" indent="0" algn="l" rtl="0">
              <a:lnSpc>
                <a:spcPct val="100000"/>
              </a:lnSpc>
              <a:spcBef>
                <a:spcPts val="0"/>
              </a:spcBef>
              <a:spcAft>
                <a:spcPts val="0"/>
              </a:spcAft>
              <a:buClr>
                <a:srgbClr val="000000"/>
              </a:buClr>
              <a:buSzPts val="2800"/>
              <a:buFont typeface="Arial"/>
              <a:buNone/>
            </a:pPr>
            <a:r>
              <a:rPr lang="en-US" sz="1600" i="1" dirty="0">
                <a:solidFill>
                  <a:schemeClr val="lt1"/>
                </a:solidFill>
                <a:latin typeface="Avenir"/>
                <a:ea typeface="Avenir"/>
                <a:cs typeface="Avenir"/>
                <a:sym typeface="Avenir"/>
              </a:rPr>
              <a:t>From Raw PDFS to clean Data</a:t>
            </a:r>
            <a:endParaRPr lang="en-US" sz="1600" b="0" i="1" u="none" strike="noStrike" cap="none" dirty="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2A2A"/>
              </a:solidFill>
              <a:latin typeface="Avenir"/>
              <a:ea typeface="Avenir"/>
              <a:cs typeface="Avenir"/>
              <a:sym typeface="Avenir"/>
            </a:endParaRPr>
          </a:p>
        </p:txBody>
      </p:sp>
      <p:grpSp>
        <p:nvGrpSpPr>
          <p:cNvPr id="119" name="Google Shape;119;p4">
            <a:extLst>
              <a:ext uri="{FF2B5EF4-FFF2-40B4-BE49-F238E27FC236}">
                <a16:creationId xmlns:a16="http://schemas.microsoft.com/office/drawing/2014/main" id="{B2089F66-CA0E-8A8D-05D3-0F7C57CF3F69}"/>
              </a:ext>
            </a:extLst>
          </p:cNvPr>
          <p:cNvGrpSpPr/>
          <p:nvPr/>
        </p:nvGrpSpPr>
        <p:grpSpPr>
          <a:xfrm>
            <a:off x="362696" y="2129680"/>
            <a:ext cx="11539594" cy="4187956"/>
            <a:chOff x="238987" y="2596382"/>
            <a:chExt cx="13742530" cy="4187956"/>
          </a:xfrm>
        </p:grpSpPr>
        <p:grpSp>
          <p:nvGrpSpPr>
            <p:cNvPr id="120" name="Google Shape;120;p4">
              <a:extLst>
                <a:ext uri="{FF2B5EF4-FFF2-40B4-BE49-F238E27FC236}">
                  <a16:creationId xmlns:a16="http://schemas.microsoft.com/office/drawing/2014/main" id="{904FE350-CD21-328D-07EA-A0737413576D}"/>
                </a:ext>
              </a:extLst>
            </p:cNvPr>
            <p:cNvGrpSpPr/>
            <p:nvPr/>
          </p:nvGrpSpPr>
          <p:grpSpPr>
            <a:xfrm>
              <a:off x="238987" y="3195631"/>
              <a:ext cx="13742530" cy="2949060"/>
              <a:chOff x="-30282" y="977586"/>
              <a:chExt cx="13742530" cy="2949060"/>
            </a:xfrm>
          </p:grpSpPr>
          <p:sp>
            <p:nvSpPr>
              <p:cNvPr id="121" name="Google Shape;121;p4">
                <a:extLst>
                  <a:ext uri="{FF2B5EF4-FFF2-40B4-BE49-F238E27FC236}">
                    <a16:creationId xmlns:a16="http://schemas.microsoft.com/office/drawing/2014/main" id="{4692A3F4-5ED2-4F41-7237-4209A8ABF67F}"/>
                  </a:ext>
                </a:extLst>
              </p:cNvPr>
              <p:cNvSpPr/>
              <p:nvPr/>
            </p:nvSpPr>
            <p:spPr>
              <a:xfrm>
                <a:off x="5690"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a:extLst>
                  <a:ext uri="{FF2B5EF4-FFF2-40B4-BE49-F238E27FC236}">
                    <a16:creationId xmlns:a16="http://schemas.microsoft.com/office/drawing/2014/main" id="{341DB991-12D9-1E6E-D2AC-30F74ADBF1A5}"/>
                  </a:ext>
                </a:extLst>
              </p:cNvPr>
              <p:cNvSpPr/>
              <p:nvPr/>
            </p:nvSpPr>
            <p:spPr>
              <a:xfrm>
                <a:off x="1946037"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a:extLst>
                  <a:ext uri="{FF2B5EF4-FFF2-40B4-BE49-F238E27FC236}">
                    <a16:creationId xmlns:a16="http://schemas.microsoft.com/office/drawing/2014/main" id="{F540E54F-27EF-6DDD-31C3-7B1C12F28F92}"/>
                  </a:ext>
                </a:extLst>
              </p:cNvPr>
              <p:cNvSpPr txBox="1"/>
              <p:nvPr/>
            </p:nvSpPr>
            <p:spPr>
              <a:xfrm>
                <a:off x="-30282" y="977586"/>
                <a:ext cx="4037564" cy="2659300"/>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dirty="0">
                    <a:solidFill>
                      <a:schemeClr val="accent1"/>
                    </a:solidFill>
                    <a:latin typeface="Arial"/>
                    <a:ea typeface="Arial"/>
                    <a:cs typeface="Arial"/>
                    <a:sym typeface="Arial"/>
                  </a:rPr>
                  <a:t>Raw Data Challenges</a:t>
                </a:r>
              </a:p>
              <a:p>
                <a:pPr marL="0" marR="0" lvl="0" indent="0" algn="ctr" rtl="0">
                  <a:lnSpc>
                    <a:spcPct val="90000"/>
                  </a:lnSpc>
                  <a:spcBef>
                    <a:spcPts val="0"/>
                  </a:spcBef>
                  <a:spcAft>
                    <a:spcPts val="0"/>
                  </a:spcAft>
                  <a:buClr>
                    <a:srgbClr val="FFFFFF"/>
                  </a:buClr>
                  <a:buSzPts val="1800"/>
                  <a:buFont typeface="Arial"/>
                  <a:buNone/>
                </a:pPr>
                <a:endParaRPr lang="en-US" dirty="0">
                  <a:solidFill>
                    <a:srgbClr val="FFFFFF"/>
                  </a:solidFill>
                  <a:latin typeface="Avenir"/>
                  <a:sym typeface="Avenir"/>
                </a:endParaRP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Budget reports came in PDFs with messy tables &amp; text.</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Inconsistencies in ministry names (mergers, abbreviations, duplicates).</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Budgets had commas, spaces, and text fragments instead of numbers.</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Noise rows (like “TOTAL” or “BALANCE”) distorted calculations.</a:t>
                </a:r>
              </a:p>
            </p:txBody>
          </p:sp>
          <p:sp>
            <p:nvSpPr>
              <p:cNvPr id="124" name="Google Shape;124;p4">
                <a:extLst>
                  <a:ext uri="{FF2B5EF4-FFF2-40B4-BE49-F238E27FC236}">
                    <a16:creationId xmlns:a16="http://schemas.microsoft.com/office/drawing/2014/main" id="{41BD86CE-4C06-D35E-F807-6412034CC483}"/>
                  </a:ext>
                </a:extLst>
              </p:cNvPr>
              <p:cNvSpPr txBox="1"/>
              <p:nvPr/>
            </p:nvSpPr>
            <p:spPr>
              <a:xfrm>
                <a:off x="1946037"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4">
                <a:extLst>
                  <a:ext uri="{FF2B5EF4-FFF2-40B4-BE49-F238E27FC236}">
                    <a16:creationId xmlns:a16="http://schemas.microsoft.com/office/drawing/2014/main" id="{70B038B1-87EE-7406-2165-A26D13C84F4A}"/>
                  </a:ext>
                </a:extLst>
              </p:cNvPr>
              <p:cNvSpPr/>
              <p:nvPr/>
            </p:nvSpPr>
            <p:spPr>
              <a:xfrm>
                <a:off x="2475222"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a:extLst>
                  <a:ext uri="{FF2B5EF4-FFF2-40B4-BE49-F238E27FC236}">
                    <a16:creationId xmlns:a16="http://schemas.microsoft.com/office/drawing/2014/main" id="{20993338-AE18-C3EE-BC32-0FDB5AFCBAEB}"/>
                  </a:ext>
                </a:extLst>
              </p:cNvPr>
              <p:cNvSpPr/>
              <p:nvPr/>
            </p:nvSpPr>
            <p:spPr>
              <a:xfrm>
                <a:off x="4415569"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a:extLst>
                  <a:ext uri="{FF2B5EF4-FFF2-40B4-BE49-F238E27FC236}">
                    <a16:creationId xmlns:a16="http://schemas.microsoft.com/office/drawing/2014/main" id="{59EE5755-BF28-7491-4CF4-40B8201BFEFF}"/>
                  </a:ext>
                </a:extLst>
              </p:cNvPr>
              <p:cNvSpPr txBox="1"/>
              <p:nvPr/>
            </p:nvSpPr>
            <p:spPr>
              <a:xfrm>
                <a:off x="4415569"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4">
                <a:extLst>
                  <a:ext uri="{FF2B5EF4-FFF2-40B4-BE49-F238E27FC236}">
                    <a16:creationId xmlns:a16="http://schemas.microsoft.com/office/drawing/2014/main" id="{5A1199DD-1BF9-C827-E274-7C371BE12A16}"/>
                  </a:ext>
                </a:extLst>
              </p:cNvPr>
              <p:cNvSpPr/>
              <p:nvPr/>
            </p:nvSpPr>
            <p:spPr>
              <a:xfrm>
                <a:off x="4944755"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a:extLst>
                  <a:ext uri="{FF2B5EF4-FFF2-40B4-BE49-F238E27FC236}">
                    <a16:creationId xmlns:a16="http://schemas.microsoft.com/office/drawing/2014/main" id="{9FDDC136-948A-3407-E1FA-D90D14B1EDCD}"/>
                  </a:ext>
                </a:extLst>
              </p:cNvPr>
              <p:cNvSpPr txBox="1"/>
              <p:nvPr/>
            </p:nvSpPr>
            <p:spPr>
              <a:xfrm>
                <a:off x="4319108" y="989405"/>
                <a:ext cx="4048960" cy="2535212"/>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Cleaning Actions Taken</a:t>
                </a:r>
              </a:p>
              <a:p>
                <a:pPr marL="0" marR="0" lvl="0" indent="0" algn="ctr" rtl="0">
                  <a:lnSpc>
                    <a:spcPct val="90000"/>
                  </a:lnSpc>
                  <a:spcBef>
                    <a:spcPts val="0"/>
                  </a:spcBef>
                  <a:spcAft>
                    <a:spcPts val="0"/>
                  </a:spcAft>
                  <a:buClr>
                    <a:srgbClr val="000000"/>
                  </a:buClr>
                  <a:buSzPts val="1800"/>
                  <a:buFont typeface="Arial"/>
                  <a:buNone/>
                </a:pPr>
                <a:endParaRPr lang="en-US" sz="1800" b="0" i="0" u="none" strike="noStrike" cap="none" dirty="0">
                  <a:solidFill>
                    <a:srgbClr val="FFFFFF"/>
                  </a:solidFill>
                  <a:latin typeface="Arial"/>
                  <a:ea typeface="Arial"/>
                  <a:cs typeface="Arial"/>
                  <a:sym typeface="Arial"/>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Standardized and normalized MDA names across years.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Cleaned and converted budget figures into usable numeric format.</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Applied NLP to parse unstructured audit text, extract ministries, years, and amounts, and tag recurring audit concerns.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Removed noise rows and impossible values (e.g., &lt; </a:t>
                </a:r>
                <a:r>
                  <a:rPr lang="en-US" sz="1400" b="0" i="0" u="none" strike="noStrike" cap="none" dirty="0" err="1">
                    <a:solidFill>
                      <a:srgbClr val="FFFFFF"/>
                    </a:solidFill>
                    <a:latin typeface="Avenir"/>
                    <a:ea typeface="Avenir"/>
                    <a:cs typeface="Avenir"/>
                    <a:sym typeface="Avenir"/>
                  </a:rPr>
                  <a:t>KSh</a:t>
                </a:r>
                <a:r>
                  <a:rPr lang="en-US" sz="1400" b="0" i="0" u="none" strike="noStrike" cap="none" dirty="0">
                    <a:solidFill>
                      <a:srgbClr val="FFFFFF"/>
                    </a:solidFill>
                    <a:latin typeface="Avenir"/>
                    <a:ea typeface="Avenir"/>
                    <a:cs typeface="Avenir"/>
                    <a:sym typeface="Avenir"/>
                  </a:rPr>
                  <a:t> 1000).</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Aggregated duplicates to ensure one row per MDA per year.</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Created variance and % variance columns to enable comparability.</a:t>
                </a:r>
                <a:endParaRPr dirty="0"/>
              </a:p>
            </p:txBody>
          </p:sp>
          <p:sp>
            <p:nvSpPr>
              <p:cNvPr id="131" name="Google Shape;131;p4">
                <a:extLst>
                  <a:ext uri="{FF2B5EF4-FFF2-40B4-BE49-F238E27FC236}">
                    <a16:creationId xmlns:a16="http://schemas.microsoft.com/office/drawing/2014/main" id="{F57880AD-0AC6-21B1-533A-126EFC65B727}"/>
                  </a:ext>
                </a:extLst>
              </p:cNvPr>
              <p:cNvSpPr/>
              <p:nvPr/>
            </p:nvSpPr>
            <p:spPr>
              <a:xfrm>
                <a:off x="6885102"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a:extLst>
                  <a:ext uri="{FF2B5EF4-FFF2-40B4-BE49-F238E27FC236}">
                    <a16:creationId xmlns:a16="http://schemas.microsoft.com/office/drawing/2014/main" id="{012F873E-9AE6-989F-0442-0F41CC184D12}"/>
                  </a:ext>
                </a:extLst>
              </p:cNvPr>
              <p:cNvSpPr txBox="1"/>
              <p:nvPr/>
            </p:nvSpPr>
            <p:spPr>
              <a:xfrm>
                <a:off x="6885102"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
                <a:extLst>
                  <a:ext uri="{FF2B5EF4-FFF2-40B4-BE49-F238E27FC236}">
                    <a16:creationId xmlns:a16="http://schemas.microsoft.com/office/drawing/2014/main" id="{21528369-549C-12B8-73EF-9E5B741438DF}"/>
                  </a:ext>
                </a:extLst>
              </p:cNvPr>
              <p:cNvSpPr/>
              <p:nvPr/>
            </p:nvSpPr>
            <p:spPr>
              <a:xfrm>
                <a:off x="7414287"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a:extLst>
                  <a:ext uri="{FF2B5EF4-FFF2-40B4-BE49-F238E27FC236}">
                    <a16:creationId xmlns:a16="http://schemas.microsoft.com/office/drawing/2014/main" id="{B76F2BE5-787C-C120-2AA2-0549517FA1E5}"/>
                  </a:ext>
                </a:extLst>
              </p:cNvPr>
              <p:cNvSpPr/>
              <p:nvPr/>
            </p:nvSpPr>
            <p:spPr>
              <a:xfrm>
                <a:off x="9354634"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a:extLst>
                  <a:ext uri="{FF2B5EF4-FFF2-40B4-BE49-F238E27FC236}">
                    <a16:creationId xmlns:a16="http://schemas.microsoft.com/office/drawing/2014/main" id="{C023AD2C-8C77-F0FE-FDC9-8A1B42803503}"/>
                  </a:ext>
                </a:extLst>
              </p:cNvPr>
              <p:cNvSpPr txBox="1"/>
              <p:nvPr/>
            </p:nvSpPr>
            <p:spPr>
              <a:xfrm>
                <a:off x="9354634"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4">
                <a:extLst>
                  <a:ext uri="{FF2B5EF4-FFF2-40B4-BE49-F238E27FC236}">
                    <a16:creationId xmlns:a16="http://schemas.microsoft.com/office/drawing/2014/main" id="{C5AE4D6E-3A1A-B794-7A6A-628C680183B4}"/>
                  </a:ext>
                </a:extLst>
              </p:cNvPr>
              <p:cNvSpPr/>
              <p:nvPr/>
            </p:nvSpPr>
            <p:spPr>
              <a:xfrm>
                <a:off x="9883820"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a:extLst>
                  <a:ext uri="{FF2B5EF4-FFF2-40B4-BE49-F238E27FC236}">
                    <a16:creationId xmlns:a16="http://schemas.microsoft.com/office/drawing/2014/main" id="{0813586D-E3F0-04AC-310D-A3E6AB802553}"/>
                  </a:ext>
                </a:extLst>
              </p:cNvPr>
              <p:cNvSpPr txBox="1"/>
              <p:nvPr/>
            </p:nvSpPr>
            <p:spPr>
              <a:xfrm>
                <a:off x="8834072" y="997246"/>
                <a:ext cx="4878176" cy="2929400"/>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Outcome</a:t>
                </a:r>
              </a:p>
              <a:p>
                <a:pPr marL="0" marR="0" lvl="0" indent="0" algn="ctr" rtl="0">
                  <a:lnSpc>
                    <a:spcPct val="90000"/>
                  </a:lnSpc>
                  <a:spcBef>
                    <a:spcPts val="0"/>
                  </a:spcBef>
                  <a:spcAft>
                    <a:spcPts val="0"/>
                  </a:spcAft>
                  <a:buClr>
                    <a:srgbClr val="000000"/>
                  </a:buClr>
                  <a:buSzPts val="1800"/>
                  <a:buFont typeface="Arial"/>
                  <a:buNone/>
                </a:pPr>
                <a:endParaRPr lang="en-US" sz="1800" b="0" i="0" u="none" strike="noStrike" cap="none" dirty="0">
                  <a:solidFill>
                    <a:srgbClr val="FFFFFF"/>
                  </a:solidFill>
                  <a:latin typeface="Arial"/>
                  <a:ea typeface="Arial"/>
                  <a:cs typeface="Arial"/>
                  <a:sym typeface="Arial"/>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Built a unified, machine-readable dataset covering 4 years and 100+ MDAs.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Dataset is now accurate, consistent, and ready for analysis.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Allowed computation of core features (utilization rate, spending status, audit flag). </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dirty="0">
                  <a:solidFill>
                    <a:srgbClr val="FFFFFF"/>
                  </a:solidFill>
                  <a:latin typeface="Avenir"/>
                  <a:ea typeface="Avenir"/>
                  <a:cs typeface="Avenir"/>
                  <a:sym typeface="Avenir"/>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sz="1400" b="0" i="0" u="none" strike="noStrike" cap="none" dirty="0">
                  <a:solidFill>
                    <a:srgbClr val="FFFFFF"/>
                  </a:solidFill>
                  <a:latin typeface="Avenir"/>
                  <a:ea typeface="Avenir"/>
                  <a:cs typeface="Avenir"/>
                  <a:sym typeface="Avenir"/>
                </a:endParaRPr>
              </a:p>
              <a:p>
                <a:pPr marR="0" lvl="0" rtl="0">
                  <a:lnSpc>
                    <a:spcPct val="90000"/>
                  </a:lnSpc>
                  <a:spcBef>
                    <a:spcPts val="0"/>
                  </a:spcBef>
                  <a:spcAft>
                    <a:spcPts val="0"/>
                  </a:spcAft>
                  <a:buClr>
                    <a:schemeClr val="bg1"/>
                  </a:buClr>
                  <a:buSzPts val="1800"/>
                </a:pPr>
                <a:r>
                  <a:rPr lang="en-US" sz="1400" b="0" i="0" u="none" strike="noStrike" cap="none" dirty="0">
                    <a:solidFill>
                      <a:srgbClr val="FFFFFF"/>
                    </a:solidFill>
                    <a:latin typeface="Avenir"/>
                    <a:ea typeface="Avenir"/>
                    <a:cs typeface="Avenir"/>
                    <a:sym typeface="Avenir"/>
                  </a:rPr>
                  <a:t>Additionally, we enhanced the dataset with new features such as Utilization Rate, Spending Status, and Audit Flags — enabling deeper insights into inefficiencies and risks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dirty="0">
                  <a:solidFill>
                    <a:srgbClr val="FFFFFF"/>
                  </a:solidFill>
                  <a:latin typeface="Avenir"/>
                  <a:sym typeface="Avenir"/>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dirty="0"/>
              </a:p>
            </p:txBody>
          </p:sp>
        </p:grpSp>
        <p:cxnSp>
          <p:nvCxnSpPr>
            <p:cNvPr id="144" name="Google Shape;144;p4">
              <a:extLst>
                <a:ext uri="{FF2B5EF4-FFF2-40B4-BE49-F238E27FC236}">
                  <a16:creationId xmlns:a16="http://schemas.microsoft.com/office/drawing/2014/main" id="{5D9D9ACA-792C-91DE-B7BF-4F25BC65D276}"/>
                </a:ext>
              </a:extLst>
            </p:cNvPr>
            <p:cNvCxnSpPr>
              <a:cxnSpLocks/>
            </p:cNvCxnSpPr>
            <p:nvPr/>
          </p:nvCxnSpPr>
          <p:spPr>
            <a:xfrm>
              <a:off x="4297430" y="2596382"/>
              <a:ext cx="52892" cy="4096949"/>
            </a:xfrm>
            <a:prstGeom prst="straightConnector1">
              <a:avLst/>
            </a:prstGeom>
            <a:noFill/>
            <a:ln w="9525" cap="flat" cmpd="sng">
              <a:solidFill>
                <a:schemeClr val="lt1"/>
              </a:solidFill>
              <a:prstDash val="solid"/>
              <a:round/>
              <a:headEnd type="none" w="sm" len="sm"/>
              <a:tailEnd type="none" w="sm" len="sm"/>
            </a:ln>
          </p:spPr>
        </p:cxnSp>
        <p:cxnSp>
          <p:nvCxnSpPr>
            <p:cNvPr id="146" name="Google Shape;146;p4">
              <a:extLst>
                <a:ext uri="{FF2B5EF4-FFF2-40B4-BE49-F238E27FC236}">
                  <a16:creationId xmlns:a16="http://schemas.microsoft.com/office/drawing/2014/main" id="{66EB4625-9270-A8DD-B47E-550815A6BCE7}"/>
                </a:ext>
              </a:extLst>
            </p:cNvPr>
            <p:cNvCxnSpPr>
              <a:cxnSpLocks/>
            </p:cNvCxnSpPr>
            <p:nvPr/>
          </p:nvCxnSpPr>
          <p:spPr>
            <a:xfrm>
              <a:off x="9005849" y="2687389"/>
              <a:ext cx="58345" cy="4096949"/>
            </a:xfrm>
            <a:prstGeom prst="straightConnector1">
              <a:avLst/>
            </a:prstGeom>
            <a:noFill/>
            <a:ln w="9525" cap="flat" cmpd="sng">
              <a:solidFill>
                <a:schemeClr val="lt1"/>
              </a:solidFill>
              <a:prstDash val="solid"/>
              <a:round/>
              <a:headEnd type="none" w="sm" len="sm"/>
              <a:tailEnd type="none" w="sm" len="sm"/>
            </a:ln>
          </p:spPr>
        </p:cxnSp>
      </p:grpSp>
    </p:spTree>
    <p:extLst>
      <p:ext uri="{BB962C8B-B14F-4D97-AF65-F5344CB8AC3E}">
        <p14:creationId xmlns:p14="http://schemas.microsoft.com/office/powerpoint/2010/main" val="36665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
          <p:cNvSpPr/>
          <p:nvPr/>
        </p:nvSpPr>
        <p:spPr>
          <a:xfrm>
            <a:off x="5561194" y="524027"/>
            <a:ext cx="6140468" cy="5794044"/>
          </a:xfrm>
          <a:prstGeom prst="ellipse">
            <a:avLst/>
          </a:prstGeom>
          <a:solidFill>
            <a:srgbClr val="FFC2BD"/>
          </a:solidFill>
          <a:ln w="381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489" name="Google Shape;489;p8"/>
          <p:cNvSpPr/>
          <p:nvPr/>
        </p:nvSpPr>
        <p:spPr>
          <a:xfrm>
            <a:off x="6626568" y="1934370"/>
            <a:ext cx="4370512" cy="4398164"/>
          </a:xfrm>
          <a:prstGeom prst="ellipse">
            <a:avLst/>
          </a:prstGeom>
          <a:solidFill>
            <a:srgbClr val="FF5952"/>
          </a:solidFill>
          <a:ln w="38100" cap="flat" cmpd="sng">
            <a:solidFill>
              <a:schemeClr val="lt1"/>
            </a:solidFill>
            <a:prstDash val="solid"/>
            <a:round/>
            <a:headEnd type="none" w="sm" len="sm"/>
            <a:tailEnd type="none" w="sm" len="sm"/>
          </a:ln>
        </p:spPr>
        <p:txBody>
          <a:bodyPr spcFirstLastPara="1" wrap="square" lIns="91425" tIns="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venir"/>
              <a:ea typeface="Avenir"/>
              <a:cs typeface="Avenir"/>
              <a:sym typeface="Avenir"/>
            </a:endParaRPr>
          </a:p>
        </p:txBody>
      </p:sp>
      <p:sp>
        <p:nvSpPr>
          <p:cNvPr id="490" name="Google Shape;490;p8"/>
          <p:cNvSpPr/>
          <p:nvPr/>
        </p:nvSpPr>
        <p:spPr>
          <a:xfrm>
            <a:off x="5297178" y="207682"/>
            <a:ext cx="3514646" cy="6215130"/>
          </a:xfrm>
          <a:prstGeom prst="rect">
            <a:avLst/>
          </a:prstGeom>
          <a:solidFill>
            <a:schemeClr val="lt1"/>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8"/>
          <p:cNvSpPr txBox="1"/>
          <p:nvPr/>
        </p:nvSpPr>
        <p:spPr>
          <a:xfrm>
            <a:off x="5617055" y="765884"/>
            <a:ext cx="2573322"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C2BD"/>
                </a:solidFill>
                <a:latin typeface="Avenir"/>
                <a:ea typeface="Avenir"/>
                <a:cs typeface="Avenir"/>
                <a:sym typeface="Avenir"/>
              </a:rPr>
              <a:t>On Budget</a:t>
            </a:r>
            <a:r>
              <a:rPr lang="en-US" sz="1400" b="0" i="0" u="none" strike="noStrike" cap="none" dirty="0">
                <a:solidFill>
                  <a:srgbClr val="FFC2BD"/>
                </a:solidFill>
                <a:latin typeface="Avenir"/>
                <a:ea typeface="Avenir"/>
                <a:cs typeface="Avenir"/>
                <a:sym typeface="Avenir"/>
              </a:rPr>
              <a:t>:</a:t>
            </a:r>
            <a:endParaRPr sz="1400" b="0" i="0" u="none" strike="noStrike" cap="none" dirty="0">
              <a:solidFill>
                <a:srgbClr val="FFC2BD"/>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C2BD"/>
                </a:solidFill>
              </a:rPr>
              <a:t>16.7%</a:t>
            </a:r>
            <a:endParaRPr sz="1400" b="1" i="0" u="none" strike="noStrike" cap="none" dirty="0">
              <a:solidFill>
                <a:srgbClr val="FFC2BD"/>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C2BD"/>
                </a:solidFill>
                <a:latin typeface="Avenir"/>
                <a:ea typeface="Avenir"/>
                <a:cs typeface="Avenir"/>
                <a:sym typeface="Avenir"/>
              </a:rPr>
              <a:t>very few MDAs achieve execution discipline.</a:t>
            </a:r>
            <a:endParaRPr sz="1200" b="0" i="0" u="none" strike="noStrike" cap="none" dirty="0">
              <a:solidFill>
                <a:srgbClr val="FFC2BD"/>
              </a:solidFill>
              <a:latin typeface="Arial"/>
              <a:ea typeface="Arial"/>
              <a:cs typeface="Arial"/>
              <a:sym typeface="Arial"/>
            </a:endParaRPr>
          </a:p>
        </p:txBody>
      </p:sp>
      <p:sp>
        <p:nvSpPr>
          <p:cNvPr id="492" name="Google Shape;492;p8"/>
          <p:cNvSpPr/>
          <p:nvPr/>
        </p:nvSpPr>
        <p:spPr>
          <a:xfrm>
            <a:off x="4493475" y="2176227"/>
            <a:ext cx="3696902"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5952"/>
                </a:solidFill>
                <a:latin typeface="Avenir"/>
                <a:ea typeface="Avenir"/>
                <a:cs typeface="Avenir"/>
                <a:sym typeface="Avenir"/>
              </a:rPr>
              <a:t>Overspent</a:t>
            </a:r>
            <a:r>
              <a:rPr lang="en-US" sz="1400" b="0" i="0" u="none" strike="noStrike" cap="none" dirty="0">
                <a:solidFill>
                  <a:srgbClr val="FF5952"/>
                </a:solidFill>
                <a:latin typeface="Avenir"/>
                <a:ea typeface="Avenir"/>
                <a:cs typeface="Avenir"/>
                <a:sym typeface="Avenir"/>
              </a:rPr>
              <a:t>:</a:t>
            </a:r>
            <a:endParaRPr sz="1400" b="0" i="0" u="none" strike="noStrike" cap="none" dirty="0">
              <a:solidFill>
                <a:srgbClr val="FF5952"/>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5952"/>
                </a:solidFill>
              </a:rPr>
              <a:t>33%</a:t>
            </a:r>
            <a:endParaRPr sz="1400" b="1" i="0" u="none" strike="noStrike" cap="none" dirty="0">
              <a:solidFill>
                <a:srgbClr val="FF5952"/>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5952"/>
                </a:solidFill>
                <a:latin typeface="Avenir"/>
                <a:ea typeface="Avenir"/>
                <a:cs typeface="Avenir"/>
                <a:sym typeface="Avenir"/>
              </a:rPr>
              <a:t>possible budget miscalculations, reliance on supplementary budgets, or unplanned emergencies.</a:t>
            </a:r>
            <a:endParaRPr lang="en-US" sz="1600" b="0" i="0" u="none" strike="noStrike" cap="none" dirty="0">
              <a:solidFill>
                <a:srgbClr val="FF5952"/>
              </a:solidFill>
              <a:latin typeface="Avenir"/>
              <a:ea typeface="Avenir"/>
              <a:cs typeface="Avenir"/>
              <a:sym typeface="Avenir"/>
            </a:endParaRPr>
          </a:p>
        </p:txBody>
      </p:sp>
      <p:sp>
        <p:nvSpPr>
          <p:cNvPr id="493" name="Google Shape;493;p8"/>
          <p:cNvSpPr/>
          <p:nvPr/>
        </p:nvSpPr>
        <p:spPr>
          <a:xfrm>
            <a:off x="3840125" y="4100836"/>
            <a:ext cx="3461777"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3300"/>
                </a:solidFill>
                <a:latin typeface="Avenir"/>
                <a:ea typeface="Avenir"/>
                <a:cs typeface="Avenir"/>
                <a:sym typeface="Avenir"/>
              </a:rPr>
              <a:t>Underspent</a:t>
            </a:r>
            <a:r>
              <a:rPr lang="en-US" sz="1400" b="0" i="0" u="none" strike="noStrike" cap="none" dirty="0">
                <a:solidFill>
                  <a:srgbClr val="FF3300"/>
                </a:solidFill>
                <a:latin typeface="Avenir"/>
                <a:ea typeface="Avenir"/>
                <a:cs typeface="Avenir"/>
                <a:sym typeface="Avenir"/>
              </a:rPr>
              <a:t>:</a:t>
            </a:r>
            <a:endParaRPr sz="1400" b="0" i="0" u="none" strike="noStrike" cap="none" dirty="0">
              <a:solidFill>
                <a:srgbClr val="FF3300"/>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3300"/>
                </a:solidFill>
              </a:rPr>
              <a:t>50.4%</a:t>
            </a:r>
            <a:endParaRPr sz="1400" b="1" i="0" u="none" strike="noStrike" cap="none" dirty="0">
              <a:solidFill>
                <a:srgbClr val="FF3300"/>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3300"/>
                </a:solidFill>
                <a:latin typeface="Avenir"/>
                <a:ea typeface="Avenir"/>
                <a:cs typeface="Avenir"/>
                <a:sym typeface="Avenir"/>
              </a:rPr>
              <a:t>inefficiencies in budget absorption, delayed projects, or weak financial planning.</a:t>
            </a:r>
            <a:endParaRPr lang="en-US" sz="1200" b="0" i="0" u="none" strike="noStrike" cap="none" dirty="0">
              <a:solidFill>
                <a:srgbClr val="FF0100"/>
              </a:solidFill>
              <a:latin typeface="Avenir"/>
              <a:ea typeface="Avenir"/>
              <a:cs typeface="Avenir"/>
              <a:sym typeface="Avenir"/>
            </a:endParaRPr>
          </a:p>
        </p:txBody>
      </p:sp>
      <p:sp>
        <p:nvSpPr>
          <p:cNvPr id="494" name="Google Shape;494;p8"/>
          <p:cNvSpPr/>
          <p:nvPr/>
        </p:nvSpPr>
        <p:spPr>
          <a:xfrm>
            <a:off x="7354771" y="3408006"/>
            <a:ext cx="2914200" cy="2906400"/>
          </a:xfrm>
          <a:prstGeom prst="ellipse">
            <a:avLst/>
          </a:prstGeom>
          <a:solidFill>
            <a:srgbClr val="FF3300"/>
          </a:solidFill>
          <a:ln w="38100" cap="flat" cmpd="sng">
            <a:solidFill>
              <a:schemeClr val="l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1" u="none" strike="noStrike" cap="none" dirty="0">
                <a:solidFill>
                  <a:schemeClr val="lt1"/>
                </a:solidFill>
                <a:latin typeface="Avenir"/>
                <a:ea typeface="Avenir"/>
                <a:cs typeface="Avenir"/>
                <a:sym typeface="Avenir"/>
              </a:rPr>
              <a:t>Most MDAs deviate significantly from approved budgets — a clear sign of systemic execution challenges.</a:t>
            </a:r>
            <a:endParaRPr sz="1200" b="0" i="1"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None/>
            </a:pPr>
            <a:endParaRPr sz="100" b="0" i="0" u="none" strike="noStrike" cap="none" dirty="0">
              <a:solidFill>
                <a:schemeClr val="lt1"/>
              </a:solidFill>
              <a:latin typeface="Avenir"/>
              <a:ea typeface="Avenir"/>
              <a:cs typeface="Avenir"/>
              <a:sym typeface="Avenir"/>
            </a:endParaRPr>
          </a:p>
          <a:p>
            <a:pPr marL="0" marR="0" lvl="0" indent="0" algn="r" rtl="0">
              <a:lnSpc>
                <a:spcPct val="100000"/>
              </a:lnSpc>
              <a:spcBef>
                <a:spcPts val="0"/>
              </a:spcBef>
              <a:spcAft>
                <a:spcPts val="0"/>
              </a:spcAft>
              <a:buNone/>
            </a:pPr>
            <a:endParaRPr dirty="0"/>
          </a:p>
          <a:p>
            <a:pPr marL="0" marR="0" lvl="0" indent="0" algn="r" rtl="0">
              <a:lnSpc>
                <a:spcPct val="100000"/>
              </a:lnSpc>
              <a:spcBef>
                <a:spcPts val="0"/>
              </a:spcBef>
              <a:spcAft>
                <a:spcPts val="0"/>
              </a:spcAft>
              <a:buNone/>
            </a:pPr>
            <a:endParaRPr dirty="0"/>
          </a:p>
        </p:txBody>
      </p:sp>
      <p:sp>
        <p:nvSpPr>
          <p:cNvPr id="495" name="Google Shape;495;p8"/>
          <p:cNvSpPr/>
          <p:nvPr/>
        </p:nvSpPr>
        <p:spPr>
          <a:xfrm>
            <a:off x="362185" y="1493733"/>
            <a:ext cx="3879030" cy="22390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solidFill>
                  <a:srgbClr val="FF3300"/>
                </a:solidFill>
                <a:latin typeface="Avenir"/>
                <a:sym typeface="Avenir"/>
              </a:rPr>
              <a:t>EDA</a:t>
            </a:r>
            <a:endParaRPr dirty="0"/>
          </a:p>
          <a:p>
            <a:pPr marL="0" marR="0" lvl="0" indent="0" algn="l" rtl="0">
              <a:lnSpc>
                <a:spcPct val="100000"/>
              </a:lnSpc>
              <a:spcBef>
                <a:spcPts val="0"/>
              </a:spcBef>
              <a:spcAft>
                <a:spcPts val="0"/>
              </a:spcAft>
              <a:buNone/>
            </a:pPr>
            <a:endParaRPr sz="900" b="0" i="0" u="none" strike="noStrike" cap="none" dirty="0">
              <a:solidFill>
                <a:srgbClr val="262626"/>
              </a:solidFill>
              <a:latin typeface="Avenir"/>
              <a:ea typeface="Avenir"/>
              <a:cs typeface="Avenir"/>
              <a:sym typeface="Avenir"/>
            </a:endParaRPr>
          </a:p>
          <a:p>
            <a:pPr marL="0" marR="0" lvl="0" indent="0" algn="l" rtl="0">
              <a:lnSpc>
                <a:spcPct val="100000"/>
              </a:lnSpc>
              <a:spcBef>
                <a:spcPts val="0"/>
              </a:spcBef>
              <a:spcAft>
                <a:spcPts val="0"/>
              </a:spcAft>
              <a:buNone/>
            </a:pPr>
            <a:r>
              <a:rPr lang="en-US" sz="2800" b="0" i="0" u="none" strike="noStrike" cap="none" dirty="0">
                <a:solidFill>
                  <a:srgbClr val="262626"/>
                </a:solidFill>
                <a:latin typeface="Avenir"/>
                <a:ea typeface="Avenir"/>
                <a:cs typeface="Avenir"/>
                <a:sym typeface="Avenir"/>
              </a:rPr>
              <a:t>Budget Execution Patterns Across MDAs</a:t>
            </a:r>
            <a:endParaRPr sz="1400" b="0" i="0" u="none" strike="noStrike" cap="none" dirty="0">
              <a:solidFill>
                <a:srgbClr val="262626"/>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Majority of government entities are not effectively executing their budgets as planned. The significant underspending (50.4%) suggests potential inefficiencies in budget implementation, delayed projects, or poor financial planning. Overspending (33%) indicates possible budget miscalculations or unexpected expenditures.</a:t>
            </a:r>
            <a:endParaRPr sz="1000" dirty="0">
              <a:solidFill>
                <a:schemeClr val="tx2">
                  <a:lumMod val="10000"/>
                </a:schemeClr>
              </a:solidFill>
              <a:latin typeface="Avenir"/>
            </a:endParaRPr>
          </a:p>
        </p:txBody>
      </p:sp>
      <p:sp>
        <p:nvSpPr>
          <p:cNvPr id="496" name="Google Shape;496;p8"/>
          <p:cNvSpPr/>
          <p:nvPr/>
        </p:nvSpPr>
        <p:spPr>
          <a:xfrm>
            <a:off x="8298794" y="1948475"/>
            <a:ext cx="1059344" cy="1442640"/>
          </a:xfrm>
          <a:prstGeom prst="roundRect">
            <a:avLst>
              <a:gd name="adj" fmla="val 50000"/>
            </a:avLst>
          </a:prstGeom>
          <a:solidFill>
            <a:srgbClr val="FF59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 name="Google Shape;497;p8"/>
          <p:cNvSpPr/>
          <p:nvPr/>
        </p:nvSpPr>
        <p:spPr>
          <a:xfrm>
            <a:off x="8261735" y="552963"/>
            <a:ext cx="1059344" cy="1364516"/>
          </a:xfrm>
          <a:prstGeom prst="roundRect">
            <a:avLst>
              <a:gd name="adj" fmla="val 50000"/>
            </a:avLst>
          </a:prstGeom>
          <a:solidFill>
            <a:srgbClr val="FFC2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g2b9a9dcf0fa_0_1"/>
          <p:cNvSpPr txBox="1"/>
          <p:nvPr/>
        </p:nvSpPr>
        <p:spPr>
          <a:xfrm>
            <a:off x="562054" y="2740851"/>
            <a:ext cx="4482300" cy="2703545"/>
          </a:xfrm>
          <a:prstGeom prst="rect">
            <a:avLst/>
          </a:prstGeom>
          <a:noFill/>
          <a:ln>
            <a:noFill/>
          </a:ln>
        </p:spPr>
        <p:txBody>
          <a:bodyPr spcFirstLastPara="1" wrap="square" lIns="0" tIns="15225" rIns="0" bIns="0" anchor="t" anchorCtr="0">
            <a:spAutoFit/>
          </a:bodyPr>
          <a:lstStyle/>
          <a:p>
            <a:pPr lvl="0">
              <a:buSzPts val="2800"/>
            </a:pPr>
            <a:r>
              <a:rPr lang="en-US" sz="2800" dirty="0"/>
              <a:t>Yearly Budget Performance</a:t>
            </a:r>
          </a:p>
          <a:p>
            <a:pPr lvl="0">
              <a:buSzPts val="2800"/>
            </a:pPr>
            <a:endParaRPr lang="en-US" sz="800" dirty="0">
              <a:solidFill>
                <a:srgbClr val="262626"/>
              </a:solidFill>
              <a:latin typeface="Avenir"/>
              <a:ea typeface="Avenir"/>
              <a:cs typeface="Avenir"/>
              <a:sym typeface="Avenir"/>
            </a:endParaRPr>
          </a:p>
          <a:p>
            <a:pPr lvl="0">
              <a:buSzPts val="2800"/>
            </a:pPr>
            <a:endParaRPr lang="en-US" sz="800" dirty="0">
              <a:solidFill>
                <a:srgbClr val="262626"/>
              </a:solidFill>
              <a:latin typeface="Avenir"/>
              <a:ea typeface="Avenir"/>
              <a:cs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The variance between approved and actual spending across the categories suggests inconsistent financial management practices, where some MDAs (ministries/departments/agencies) overspend while others underspend. This points to the need for more evidence-based budget allocations and capacity building in implementation.</a:t>
            </a:r>
          </a:p>
          <a:p>
            <a:pPr marL="184150" marR="5080" lvl="0" indent="-171450">
              <a:lnSpc>
                <a:spcPct val="121428"/>
              </a:lnSpc>
              <a:spcBef>
                <a:spcPts val="20"/>
              </a:spcBef>
              <a:buSzPts val="1000"/>
              <a:buFont typeface="Arial" panose="020B0604020202020204" pitchFamily="34" charset="0"/>
              <a:buChar char="•"/>
            </a:pPr>
            <a:endParaRPr lang="en-US" sz="1000" dirty="0">
              <a:solidFill>
                <a:schemeClr val="tx2">
                  <a:lumMod val="10000"/>
                </a:schemeClr>
              </a:solidFill>
              <a:latin typeface="Avenir"/>
              <a:sym typeface="Avenir"/>
            </a:endParaRPr>
          </a:p>
          <a:p>
            <a:pPr marL="12700" marR="5080" lvl="0">
              <a:lnSpc>
                <a:spcPct val="121428"/>
              </a:lnSpc>
              <a:spcBef>
                <a:spcPts val="20"/>
              </a:spcBef>
              <a:buSzPts val="1000"/>
            </a:pPr>
            <a:r>
              <a:rPr lang="en-US" dirty="0"/>
              <a:t>Note: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The Ministry of Health received a significant increase in 2020/21 to address COVID-19 priorities.</a:t>
            </a:r>
            <a:endParaRPr lang="en-US" sz="1000" dirty="0">
              <a:solidFill>
                <a:schemeClr val="tx2">
                  <a:lumMod val="10000"/>
                </a:schemeClr>
              </a:solidFill>
              <a:highlight>
                <a:srgbClr val="FFFF00"/>
              </a:highlight>
              <a:latin typeface="Avenir"/>
            </a:endParaRPr>
          </a:p>
          <a:p>
            <a:pPr marL="12700" marR="5080" lvl="0">
              <a:lnSpc>
                <a:spcPct val="121428"/>
              </a:lnSpc>
              <a:spcBef>
                <a:spcPts val="20"/>
              </a:spcBef>
              <a:buSzPts val="1000"/>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754A421-A075-8DC0-C192-259EDFD2147B}"/>
              </a:ext>
            </a:extLst>
          </p:cNvPr>
          <p:cNvPicPr>
            <a:picLocks noChangeAspect="1"/>
          </p:cNvPicPr>
          <p:nvPr/>
        </p:nvPicPr>
        <p:blipFill>
          <a:blip r:embed="rId3"/>
          <a:stretch>
            <a:fillRect/>
          </a:stretch>
        </p:blipFill>
        <p:spPr>
          <a:xfrm>
            <a:off x="6514011" y="2234836"/>
            <a:ext cx="5320429" cy="3513491"/>
          </a:xfrm>
          <a:prstGeom prst="rect">
            <a:avLst/>
          </a:prstGeom>
        </p:spPr>
      </p:pic>
    </p:spTree>
  </p:cSld>
  <p:clrMapOvr>
    <a:masterClrMapping/>
  </p:clrMapOvr>
</p:sld>
</file>

<file path=ppt/theme/theme1.xml><?xml version="1.0" encoding="utf-8"?>
<a:theme xmlns:a="http://schemas.openxmlformats.org/drawingml/2006/main" name="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2358</Words>
  <Application>Microsoft Office PowerPoint</Application>
  <PresentationFormat>Widescreen</PresentationFormat>
  <Paragraphs>277</Paragraphs>
  <Slides>18</Slides>
  <Notes>17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Aptos Narrow</vt:lpstr>
      <vt:lpstr>Arial</vt:lpstr>
      <vt:lpstr>Avenir</vt:lpstr>
      <vt:lpstr>Avenir Next</vt:lpstr>
      <vt:lpstr>Calibri</vt:lpstr>
      <vt:lpstr>Manrope</vt:lpstr>
      <vt:lpstr>Merriweather</vt:lpstr>
      <vt:lpstr>Play</vt:lpstr>
      <vt:lpstr>Rooney Regular</vt:lpstr>
      <vt:lpstr>Office Theme</vt:lpstr>
      <vt:lpstr>4_Office Theme</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Folu Okunade</dc:creator>
  <cp:lastModifiedBy>Sydney Were</cp:lastModifiedBy>
  <cp:revision>29</cp:revision>
  <dcterms:modified xsi:type="dcterms:W3CDTF">2025-10-05T17:55:59Z</dcterms:modified>
</cp:coreProperties>
</file>